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450" r:id="rId2"/>
    <p:sldId id="481" r:id="rId3"/>
    <p:sldId id="482" r:id="rId4"/>
    <p:sldId id="483" r:id="rId5"/>
    <p:sldId id="526" r:id="rId6"/>
    <p:sldId id="487" r:id="rId7"/>
    <p:sldId id="485" r:id="rId8"/>
    <p:sldId id="488" r:id="rId9"/>
    <p:sldId id="489" r:id="rId10"/>
    <p:sldId id="532" r:id="rId11"/>
    <p:sldId id="501" r:id="rId12"/>
    <p:sldId id="502" r:id="rId13"/>
    <p:sldId id="503" r:id="rId14"/>
    <p:sldId id="530" r:id="rId15"/>
    <p:sldId id="531" r:id="rId16"/>
    <p:sldId id="504" r:id="rId17"/>
    <p:sldId id="505" r:id="rId18"/>
    <p:sldId id="506" r:id="rId19"/>
    <p:sldId id="520" r:id="rId20"/>
    <p:sldId id="509" r:id="rId21"/>
    <p:sldId id="512" r:id="rId22"/>
    <p:sldId id="519" r:id="rId23"/>
    <p:sldId id="523" r:id="rId24"/>
    <p:sldId id="517" r:id="rId25"/>
    <p:sldId id="522" r:id="rId26"/>
    <p:sldId id="525" r:id="rId27"/>
    <p:sldId id="521" r:id="rId28"/>
    <p:sldId id="528" r:id="rId29"/>
  </p:sldIdLst>
  <p:sldSz cx="12192000" cy="6858000"/>
  <p:notesSz cx="7010400" cy="9296400"/>
  <p:custDataLst>
    <p:tags r:id="rId32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06EC"/>
    <a:srgbClr val="0E3558"/>
    <a:srgbClr val="001D4B"/>
    <a:srgbClr val="000000"/>
    <a:srgbClr val="D60093"/>
    <a:srgbClr val="4D4D4D"/>
    <a:srgbClr val="5F5F5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70" autoAdjust="0"/>
    <p:restoredTop sz="79183" autoAdjust="0"/>
  </p:normalViewPr>
  <p:slideViewPr>
    <p:cSldViewPr snapToGrid="0">
      <p:cViewPr varScale="1">
        <p:scale>
          <a:sx n="80" d="100"/>
          <a:sy n="80" d="100"/>
        </p:scale>
        <p:origin x="624" y="12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69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1" d="100"/>
          <a:sy n="71" d="100"/>
        </p:scale>
        <p:origin x="-2256" y="-114"/>
      </p:cViewPr>
      <p:guideLst>
        <p:guide orient="horz" pos="2928"/>
        <p:guide pos="2208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370" cy="464387"/>
          </a:xfrm>
          <a:prstGeom prst="rect">
            <a:avLst/>
          </a:prstGeom>
        </p:spPr>
        <p:txBody>
          <a:bodyPr vert="horz" lIns="90929" tIns="45465" rIns="90929" bIns="45465" rtlCol="0"/>
          <a:lstStyle>
            <a:lvl1pPr algn="l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1463" y="1"/>
            <a:ext cx="3037370" cy="464387"/>
          </a:xfrm>
          <a:prstGeom prst="rect">
            <a:avLst/>
          </a:prstGeom>
        </p:spPr>
        <p:txBody>
          <a:bodyPr vert="horz" lIns="90929" tIns="45465" rIns="90929" bIns="45465" rtlCol="0"/>
          <a:lstStyle>
            <a:lvl1pPr algn="r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047ED82D-EFDC-40FA-AD6C-6A8D54A320F1}" type="datetimeFigureOut">
              <a:rPr lang="en-US"/>
              <a:pPr>
                <a:defRPr/>
              </a:pPr>
              <a:t>5/5/2018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30572"/>
            <a:ext cx="3037370" cy="464387"/>
          </a:xfrm>
          <a:prstGeom prst="rect">
            <a:avLst/>
          </a:prstGeom>
        </p:spPr>
        <p:txBody>
          <a:bodyPr vert="horz" lIns="90929" tIns="45465" rIns="90929" bIns="45465" rtlCol="0" anchor="b"/>
          <a:lstStyle>
            <a:lvl1pPr algn="l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1463" y="8830572"/>
            <a:ext cx="3037370" cy="464387"/>
          </a:xfrm>
          <a:prstGeom prst="rect">
            <a:avLst/>
          </a:prstGeom>
        </p:spPr>
        <p:txBody>
          <a:bodyPr vert="horz" wrap="square" lIns="90929" tIns="45465" rIns="90929" bIns="45465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EB6DFBF-777B-4D5C-B09E-52CCCCCAA2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4229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370" cy="464387"/>
          </a:xfrm>
          <a:prstGeom prst="rect">
            <a:avLst/>
          </a:prstGeom>
        </p:spPr>
        <p:txBody>
          <a:bodyPr vert="horz" lIns="86018" tIns="43009" rIns="86018" bIns="43009" rtlCol="0"/>
          <a:lstStyle>
            <a:lvl1pPr algn="l" eaLnBrk="1" hangingPunct="1">
              <a:defRPr sz="11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71463" y="1"/>
            <a:ext cx="3037370" cy="464387"/>
          </a:xfrm>
          <a:prstGeom prst="rect">
            <a:avLst/>
          </a:prstGeom>
        </p:spPr>
        <p:txBody>
          <a:bodyPr vert="horz" lIns="86018" tIns="43009" rIns="86018" bIns="43009" rtlCol="0"/>
          <a:lstStyle>
            <a:lvl1pPr algn="r" eaLnBrk="1" hangingPunct="1">
              <a:defRPr sz="11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9B815032-C622-457A-AD7A-823D49E1BE2B}" type="datetimeFigureOut">
              <a:rPr lang="de-DE"/>
              <a:pPr>
                <a:defRPr/>
              </a:pPr>
              <a:t>05.05.2018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9188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6018" tIns="43009" rIns="86018" bIns="43009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0571" y="4416006"/>
            <a:ext cx="5609259" cy="4183813"/>
          </a:xfrm>
          <a:prstGeom prst="rect">
            <a:avLst/>
          </a:prstGeom>
        </p:spPr>
        <p:txBody>
          <a:bodyPr vert="horz" lIns="86018" tIns="43009" rIns="86018" bIns="43009" rtlCol="0">
            <a:normAutofit/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830572"/>
            <a:ext cx="3037370" cy="464387"/>
          </a:xfrm>
          <a:prstGeom prst="rect">
            <a:avLst/>
          </a:prstGeom>
        </p:spPr>
        <p:txBody>
          <a:bodyPr vert="horz" lIns="86018" tIns="43009" rIns="86018" bIns="43009" rtlCol="0" anchor="b"/>
          <a:lstStyle>
            <a:lvl1pPr algn="l" eaLnBrk="1" hangingPunct="1">
              <a:defRPr sz="11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71463" y="8830572"/>
            <a:ext cx="3037370" cy="464387"/>
          </a:xfrm>
          <a:prstGeom prst="rect">
            <a:avLst/>
          </a:prstGeom>
        </p:spPr>
        <p:txBody>
          <a:bodyPr vert="horz" wrap="square" lIns="86018" tIns="43009" rIns="86018" bIns="4300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100"/>
            </a:lvl1pPr>
          </a:lstStyle>
          <a:p>
            <a:pPr>
              <a:defRPr/>
            </a:pPr>
            <a:fld id="{744E7B35-8EBD-4AAA-B569-AE4A74EF5D29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24165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s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1283" indent="-161283">
              <a:buFontTx/>
              <a:buChar char="-"/>
            </a:pPr>
            <a:r>
              <a:rPr lang="en-US" dirty="0" smtClean="0"/>
              <a:t>01:00</a:t>
            </a:r>
          </a:p>
          <a:p>
            <a:pPr marL="161283" indent="-161283">
              <a:buFontTx/>
              <a:buChar char="-"/>
            </a:pPr>
            <a:r>
              <a:rPr lang="en-US" dirty="0" err="1" smtClean="0"/>
              <a:t>Kính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Hội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</a:p>
          <a:p>
            <a:pPr marL="161283" indent="-161283">
              <a:buFontTx/>
              <a:buChar char="-"/>
            </a:pP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</a:p>
          <a:p>
            <a:pPr marL="161283" indent="-161283">
              <a:buFontTx/>
              <a:buChar char="-"/>
            </a:pP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LVThS</a:t>
            </a:r>
            <a:r>
              <a:rPr lang="en-US" baseline="0" dirty="0" smtClean="0"/>
              <a:t> - </a:t>
            </a:r>
            <a:r>
              <a:rPr lang="vi-VN" baseline="0" dirty="0" smtClean="0"/>
              <a:t>ứng dụng phương pháp học Tập chuyển đổi trong nhận diện bệnh tim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4E7B35-8EBD-4AAA-B569-AE4A74EF5D29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93153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Mật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phổ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(the power spectral density) 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biệt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hai</a:t>
            </a:r>
            <a:r>
              <a:rPr lang="en-US" dirty="0" smtClean="0"/>
              <a:t> </a:t>
            </a:r>
            <a:r>
              <a:rPr lang="en-US" dirty="0" err="1" smtClean="0"/>
              <a:t>băng</a:t>
            </a:r>
            <a:r>
              <a:rPr lang="en-US" dirty="0" smtClean="0"/>
              <a:t> </a:t>
            </a:r>
            <a:r>
              <a:rPr lang="en-US" dirty="0" err="1" smtClean="0"/>
              <a:t>tần</a:t>
            </a:r>
            <a:r>
              <a:rPr lang="en-US" dirty="0" smtClean="0"/>
              <a:t> </a:t>
            </a:r>
            <a:r>
              <a:rPr lang="en-US" dirty="0" err="1" smtClean="0"/>
              <a:t>phụ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xấp</a:t>
            </a:r>
            <a:r>
              <a:rPr lang="en-US" dirty="0" smtClean="0"/>
              <a:t> </a:t>
            </a:r>
            <a:r>
              <a:rPr lang="en-US" dirty="0" err="1" smtClean="0"/>
              <a:t>xỉ</a:t>
            </a:r>
            <a:r>
              <a:rPr lang="en-US" dirty="0" smtClean="0"/>
              <a:t> </a:t>
            </a:r>
            <a:r>
              <a:rPr lang="en-US" dirty="0" err="1" smtClean="0"/>
              <a:t>thứ</a:t>
            </a:r>
            <a:r>
              <a:rPr lang="en-US" dirty="0" smtClean="0"/>
              <a:t> </a:t>
            </a:r>
            <a:r>
              <a:rPr lang="en-US" dirty="0" err="1" smtClean="0"/>
              <a:t>tư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</a:p>
          <a:p>
            <a:r>
              <a:rPr lang="en-US" dirty="0" smtClean="0"/>
              <a:t>	chi </a:t>
            </a:r>
            <a:r>
              <a:rPr lang="en-US" dirty="0" err="1" smtClean="0"/>
              <a:t>tiết</a:t>
            </a:r>
            <a:r>
              <a:rPr lang="en-US" dirty="0" smtClean="0"/>
              <a:t> </a:t>
            </a:r>
            <a:r>
              <a:rPr lang="en-US" dirty="0" err="1" smtClean="0"/>
              <a:t>thứ</a:t>
            </a:r>
            <a:r>
              <a:rPr lang="en-US" dirty="0" smtClean="0"/>
              <a:t> </a:t>
            </a:r>
            <a:r>
              <a:rPr lang="en-US" dirty="0" err="1" smtClean="0"/>
              <a:t>tư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4E7B35-8EBD-4AAA-B569-AE4A74EF5D29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6551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đích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tích</a:t>
            </a:r>
            <a:r>
              <a:rPr lang="en-US" baseline="0" dirty="0" smtClean="0"/>
              <a:t> wavelet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bằng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PCA</a:t>
            </a:r>
            <a:r>
              <a:rPr lang="en-US" baseline="0" dirty="0" smtClean="0"/>
              <a:t> or </a:t>
            </a:r>
            <a:r>
              <a:rPr lang="en-US" baseline="0" dirty="0" err="1" smtClean="0"/>
              <a:t>LDA</a:t>
            </a:r>
            <a:endParaRPr lang="en-US" dirty="0" smtClean="0"/>
          </a:p>
          <a:p>
            <a:r>
              <a:rPr lang="en-US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tổng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cộng</a:t>
            </a:r>
            <a:r>
              <a:rPr lang="en-US" baseline="0" dirty="0" smtClean="0"/>
              <a:t> 12 </a:t>
            </a:r>
            <a:r>
              <a:rPr lang="en-US" baseline="0" dirty="0" err="1" smtClean="0"/>
              <a:t>đặc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PCA</a:t>
            </a:r>
            <a:r>
              <a:rPr lang="en-US" baseline="0" dirty="0" smtClean="0"/>
              <a:t> hay </a:t>
            </a:r>
            <a:r>
              <a:rPr lang="en-US" baseline="0" dirty="0" err="1" smtClean="0"/>
              <a:t>LDA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:</a:t>
            </a:r>
          </a:p>
          <a:p>
            <a:pPr marL="161283" indent="-161283">
              <a:buFontTx/>
              <a:buChar char="-"/>
            </a:pPr>
            <a:r>
              <a:rPr lang="en-US" baseline="0" dirty="0" smtClean="0"/>
              <a:t>6 features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A4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tích</a:t>
            </a:r>
            <a:r>
              <a:rPr lang="en-US" baseline="0" dirty="0" smtClean="0"/>
              <a:t> wavelet </a:t>
            </a:r>
            <a:r>
              <a:rPr lang="en-US" baseline="0" dirty="0" err="1" smtClean="0"/>
              <a:t>mayer</a:t>
            </a:r>
            <a:r>
              <a:rPr lang="en-US" baseline="0" dirty="0" smtClean="0"/>
              <a:t> 4 </a:t>
            </a:r>
            <a:r>
              <a:rPr lang="en-US" baseline="0" dirty="0" err="1" smtClean="0"/>
              <a:t>mức</a:t>
            </a:r>
            <a:endParaRPr lang="en-US" baseline="0" dirty="0" smtClean="0"/>
          </a:p>
          <a:p>
            <a:pPr marL="161283" indent="-161283">
              <a:buFontTx/>
              <a:buChar char="-"/>
            </a:pPr>
            <a:r>
              <a:rPr lang="en-US" baseline="0" dirty="0" smtClean="0"/>
              <a:t>6 features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chi </a:t>
            </a:r>
            <a:r>
              <a:rPr lang="en-US" baseline="0" dirty="0" err="1" smtClean="0"/>
              <a:t>tiết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D4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tích</a:t>
            </a:r>
            <a:r>
              <a:rPr lang="en-US" baseline="0" dirty="0" smtClean="0"/>
              <a:t> wavelet </a:t>
            </a:r>
            <a:r>
              <a:rPr lang="en-US" baseline="0" dirty="0" err="1" smtClean="0"/>
              <a:t>mayer</a:t>
            </a:r>
            <a:r>
              <a:rPr lang="en-US" baseline="0" dirty="0" smtClean="0"/>
              <a:t> 4 </a:t>
            </a:r>
            <a:r>
              <a:rPr lang="en-US" baseline="0" dirty="0" err="1" smtClean="0"/>
              <a:t>mức</a:t>
            </a:r>
            <a:endParaRPr lang="en-US" baseline="0" dirty="0" smtClean="0"/>
          </a:p>
          <a:p>
            <a:pPr marL="161283" indent="-161283">
              <a:buFontTx/>
              <a:buChar char="-"/>
            </a:pPr>
            <a:r>
              <a:rPr lang="en-US" baseline="0" dirty="0" smtClean="0"/>
              <a:t>6  features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99.6%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4E7B35-8EBD-4AAA-B569-AE4A74EF5D29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3058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100" dirty="0" err="1"/>
              <a:t>mục</a:t>
            </a:r>
            <a:r>
              <a:rPr lang="en-US" sz="1100" dirty="0"/>
              <a:t> </a:t>
            </a:r>
            <a:r>
              <a:rPr lang="en-US" sz="1100" dirty="0" err="1"/>
              <a:t>dích</a:t>
            </a:r>
            <a:r>
              <a:rPr lang="en-US" sz="1100" dirty="0"/>
              <a:t>: </a:t>
            </a:r>
            <a:r>
              <a:rPr lang="en-US" sz="1100" dirty="0" err="1"/>
              <a:t>chuyển</a:t>
            </a:r>
            <a:r>
              <a:rPr lang="en-US" sz="1100" dirty="0"/>
              <a:t> </a:t>
            </a:r>
            <a:r>
              <a:rPr lang="en-US" sz="1100" dirty="0" err="1"/>
              <a:t>đổi</a:t>
            </a:r>
            <a:r>
              <a:rPr lang="en-US" sz="1100" dirty="0"/>
              <a:t> </a:t>
            </a:r>
            <a:r>
              <a:rPr lang="en-US" sz="1100" dirty="0" err="1"/>
              <a:t>các</a:t>
            </a:r>
            <a:r>
              <a:rPr lang="en-US" sz="1100" dirty="0"/>
              <a:t> feature </a:t>
            </a:r>
            <a:r>
              <a:rPr lang="en-US" sz="1100" dirty="0" err="1"/>
              <a:t>sau</a:t>
            </a:r>
            <a:r>
              <a:rPr lang="en-US" sz="1100" dirty="0"/>
              <a:t> </a:t>
            </a:r>
            <a:r>
              <a:rPr lang="en-US" sz="1100" dirty="0" err="1"/>
              <a:t>khi</a:t>
            </a:r>
            <a:r>
              <a:rPr lang="en-US" sz="1100" dirty="0"/>
              <a:t> </a:t>
            </a:r>
            <a:r>
              <a:rPr lang="en-US" sz="1100" dirty="0" err="1"/>
              <a:t>giảm</a:t>
            </a:r>
            <a:r>
              <a:rPr lang="en-US" sz="1100" dirty="0"/>
              <a:t> </a:t>
            </a:r>
            <a:r>
              <a:rPr lang="en-US" sz="1100" dirty="0" err="1"/>
              <a:t>chiều</a:t>
            </a:r>
            <a:r>
              <a:rPr lang="en-US" sz="1100" dirty="0"/>
              <a:t> sang </a:t>
            </a:r>
            <a:r>
              <a:rPr lang="en-US" sz="1100" dirty="0" err="1"/>
              <a:t>miền</a:t>
            </a:r>
            <a:r>
              <a:rPr lang="en-US" sz="1100" dirty="0"/>
              <a:t> </a:t>
            </a:r>
            <a:r>
              <a:rPr lang="en-US" sz="1100" dirty="0" err="1"/>
              <a:t>không</a:t>
            </a:r>
            <a:r>
              <a:rPr lang="en-US" sz="1100" dirty="0"/>
              <a:t> </a:t>
            </a:r>
            <a:r>
              <a:rPr lang="en-US" sz="1100" dirty="0" err="1"/>
              <a:t>gian</a:t>
            </a:r>
            <a:r>
              <a:rPr lang="en-US" sz="1100" dirty="0"/>
              <a:t> </a:t>
            </a:r>
            <a:r>
              <a:rPr lang="en-US" sz="1100" dirty="0" err="1"/>
              <a:t>khác</a:t>
            </a:r>
            <a:r>
              <a:rPr lang="en-US" sz="1100" dirty="0"/>
              <a:t> </a:t>
            </a:r>
            <a:r>
              <a:rPr lang="en-US" sz="1100" dirty="0" err="1"/>
              <a:t>với</a:t>
            </a:r>
            <a:r>
              <a:rPr lang="en-US" sz="1100" dirty="0"/>
              <a:t> </a:t>
            </a:r>
            <a:r>
              <a:rPr lang="en-US" sz="1100" dirty="0" err="1"/>
              <a:t>tính</a:t>
            </a:r>
            <a:r>
              <a:rPr lang="en-US" sz="1100" dirty="0"/>
              <a:t> </a:t>
            </a:r>
            <a:r>
              <a:rPr lang="en-US" sz="1100" dirty="0" err="1"/>
              <a:t>chất</a:t>
            </a:r>
            <a:endParaRPr lang="en-US" sz="1100" dirty="0"/>
          </a:p>
          <a:p>
            <a:pPr defTabSz="860176">
              <a:defRPr/>
            </a:pPr>
            <a:r>
              <a:rPr lang="en-US" sz="1100" dirty="0"/>
              <a:t>- </a:t>
            </a:r>
            <a:r>
              <a:rPr lang="en-US" sz="1100" dirty="0" err="1"/>
              <a:t>cùng</a:t>
            </a:r>
            <a:r>
              <a:rPr lang="en-US" sz="1100" dirty="0"/>
              <a:t> </a:t>
            </a:r>
            <a:r>
              <a:rPr lang="en-US" sz="1100" dirty="0" err="1"/>
              <a:t>loại</a:t>
            </a:r>
            <a:r>
              <a:rPr lang="en-US" sz="1100" dirty="0"/>
              <a:t> </a:t>
            </a:r>
            <a:r>
              <a:rPr lang="en-US" sz="1100" dirty="0" err="1"/>
              <a:t>thì</a:t>
            </a:r>
            <a:r>
              <a:rPr lang="en-US" sz="1100" dirty="0"/>
              <a:t> </a:t>
            </a:r>
            <a:r>
              <a:rPr lang="en-US" sz="1100" dirty="0" err="1"/>
              <a:t>kéo</a:t>
            </a:r>
            <a:r>
              <a:rPr lang="en-US" sz="1100" dirty="0"/>
              <a:t> </a:t>
            </a:r>
            <a:r>
              <a:rPr lang="en-US" sz="1100" dirty="0" err="1"/>
              <a:t>vào</a:t>
            </a:r>
            <a:r>
              <a:rPr lang="en-US" sz="1100" dirty="0"/>
              <a:t> </a:t>
            </a:r>
            <a:r>
              <a:rPr lang="en-US" sz="1100" dirty="0" err="1"/>
              <a:t>theo</a:t>
            </a:r>
            <a:r>
              <a:rPr lang="en-US" sz="1100" dirty="0"/>
              <a:t> </a:t>
            </a:r>
            <a:r>
              <a:rPr lang="en-US" sz="1100" dirty="0" err="1"/>
              <a:t>biến</a:t>
            </a:r>
            <a:r>
              <a:rPr lang="en-US" sz="1100" dirty="0"/>
              <a:t> epsilon e-</a:t>
            </a:r>
            <a:r>
              <a:rPr lang="en-US" sz="1100" dirty="0" err="1"/>
              <a:t>kéo</a:t>
            </a:r>
            <a:endParaRPr lang="en-US" sz="1100" dirty="0"/>
          </a:p>
          <a:p>
            <a:pPr defTabSz="860176">
              <a:defRPr/>
            </a:pPr>
            <a:r>
              <a:rPr lang="en-US" sz="1100" dirty="0"/>
              <a:t>- </a:t>
            </a:r>
            <a:r>
              <a:rPr lang="en-US" sz="1100" dirty="0" err="1"/>
              <a:t>Khác</a:t>
            </a:r>
            <a:r>
              <a:rPr lang="en-US" sz="1100" dirty="0"/>
              <a:t> </a:t>
            </a:r>
            <a:r>
              <a:rPr lang="en-US" sz="1100" dirty="0" err="1"/>
              <a:t>loại</a:t>
            </a:r>
            <a:r>
              <a:rPr lang="en-US" sz="1100" dirty="0"/>
              <a:t> </a:t>
            </a:r>
            <a:r>
              <a:rPr lang="en-US" sz="1100" dirty="0" err="1"/>
              <a:t>thì</a:t>
            </a:r>
            <a:r>
              <a:rPr lang="en-US" sz="1100" dirty="0"/>
              <a:t> </a:t>
            </a:r>
            <a:r>
              <a:rPr lang="en-US" sz="1100" dirty="0" err="1"/>
              <a:t>đẩy</a:t>
            </a:r>
            <a:r>
              <a:rPr lang="en-US" sz="1100" dirty="0"/>
              <a:t> </a:t>
            </a:r>
            <a:r>
              <a:rPr lang="en-US" sz="1100" dirty="0" err="1"/>
              <a:t>ra</a:t>
            </a:r>
            <a:r>
              <a:rPr lang="en-US" sz="1100" dirty="0"/>
              <a:t> </a:t>
            </a:r>
            <a:r>
              <a:rPr lang="en-US" sz="1100" dirty="0" err="1"/>
              <a:t>theo</a:t>
            </a:r>
            <a:r>
              <a:rPr lang="en-US" sz="1100" dirty="0"/>
              <a:t> </a:t>
            </a:r>
            <a:r>
              <a:rPr lang="en-US" sz="1100" dirty="0" err="1"/>
              <a:t>biến</a:t>
            </a:r>
            <a:r>
              <a:rPr lang="en-US" sz="1100" dirty="0"/>
              <a:t> epsilon e-</a:t>
            </a:r>
            <a:r>
              <a:rPr lang="en-US" sz="1100" dirty="0" err="1"/>
              <a:t>đẩy</a:t>
            </a:r>
            <a:endParaRPr lang="en-US" sz="1100" dirty="0"/>
          </a:p>
          <a:p>
            <a:r>
              <a:rPr lang="en-US" sz="1100" dirty="0" err="1"/>
              <a:t>Với</a:t>
            </a:r>
            <a:r>
              <a:rPr lang="en-US" sz="1100" dirty="0"/>
              <a:t> </a:t>
            </a:r>
            <a:r>
              <a:rPr lang="en-US" sz="1100" dirty="0" err="1"/>
              <a:t>một</a:t>
            </a:r>
            <a:r>
              <a:rPr lang="en-US" sz="1100" dirty="0"/>
              <a:t> </a:t>
            </a:r>
            <a:r>
              <a:rPr lang="en-US" sz="1100" dirty="0" err="1"/>
              <a:t>biên</a:t>
            </a:r>
            <a:r>
              <a:rPr lang="en-US" sz="1100" dirty="0"/>
              <a:t> an </a:t>
            </a:r>
            <a:r>
              <a:rPr lang="en-US" sz="1100" dirty="0" err="1"/>
              <a:t>toàn</a:t>
            </a:r>
            <a:endParaRPr lang="en-US" sz="1100" dirty="0"/>
          </a:p>
          <a:p>
            <a:pPr marL="161283" indent="-161283">
              <a:buFontTx/>
              <a:buChar char="-"/>
            </a:pPr>
            <a:r>
              <a:rPr lang="en-US" sz="1100" dirty="0"/>
              <a:t> </a:t>
            </a:r>
            <a:r>
              <a:rPr lang="en-US" sz="1100" b="1" dirty="0"/>
              <a:t>impostor</a:t>
            </a:r>
            <a:r>
              <a:rPr lang="en-US" sz="1100" dirty="0"/>
              <a:t>  </a:t>
            </a:r>
          </a:p>
          <a:p>
            <a:pPr rtl="0"/>
            <a:r>
              <a:rPr lang="en-US" sz="1100" dirty="0"/>
              <a:t>@impostor /</a:t>
            </a:r>
            <a:r>
              <a:rPr lang="en-US" sz="1100" dirty="0" err="1"/>
              <a:t>im'pɔstə</a:t>
            </a:r>
            <a:r>
              <a:rPr lang="en-US" sz="1100" dirty="0"/>
              <a:t>/ (impostor) /</a:t>
            </a:r>
            <a:r>
              <a:rPr lang="en-US" sz="1100" dirty="0" err="1"/>
              <a:t>im'pɔstə</a:t>
            </a:r>
            <a:r>
              <a:rPr lang="en-US" sz="1100" dirty="0"/>
              <a:t>/</a:t>
            </a:r>
            <a:br>
              <a:rPr lang="en-US" sz="1100" dirty="0"/>
            </a:br>
            <a:r>
              <a:rPr lang="en-US" sz="1100" dirty="0"/>
              <a:t>*  </a:t>
            </a:r>
            <a:r>
              <a:rPr lang="en-US" sz="1100" dirty="0" err="1"/>
              <a:t>danh</a:t>
            </a:r>
            <a:r>
              <a:rPr lang="en-US" sz="1100" dirty="0"/>
              <a:t> </a:t>
            </a:r>
            <a:r>
              <a:rPr lang="en-US" sz="1100" dirty="0" err="1"/>
              <a:t>từ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- </a:t>
            </a:r>
            <a:r>
              <a:rPr lang="en-US" sz="1100" dirty="0" err="1"/>
              <a:t>kẻ</a:t>
            </a:r>
            <a:r>
              <a:rPr lang="en-US" sz="1100" dirty="0"/>
              <a:t> </a:t>
            </a:r>
            <a:r>
              <a:rPr lang="en-US" sz="1100" dirty="0" err="1"/>
              <a:t>lừa</a:t>
            </a:r>
            <a:r>
              <a:rPr lang="en-US" sz="1100" dirty="0"/>
              <a:t> </a:t>
            </a:r>
            <a:r>
              <a:rPr lang="en-US" sz="1100" dirty="0" err="1"/>
              <a:t>đảo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- </a:t>
            </a:r>
            <a:r>
              <a:rPr lang="en-US" sz="1100" dirty="0" err="1"/>
              <a:t>kẻ</a:t>
            </a:r>
            <a:r>
              <a:rPr lang="en-US" sz="1100" dirty="0"/>
              <a:t> </a:t>
            </a:r>
            <a:r>
              <a:rPr lang="en-US" sz="1100" dirty="0" err="1"/>
              <a:t>mạo</a:t>
            </a:r>
            <a:r>
              <a:rPr lang="en-US" sz="1100" dirty="0"/>
              <a:t> </a:t>
            </a:r>
            <a:r>
              <a:rPr lang="en-US" sz="1100" dirty="0" err="1"/>
              <a:t>danh</a:t>
            </a:r>
            <a:endParaRPr lang="en-US" sz="11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4E7B35-8EBD-4AAA-B569-AE4A74EF5D29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655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60176">
              <a:defRPr/>
            </a:pPr>
            <a:r>
              <a:rPr lang="en-US" sz="1100"/>
              <a:t>10 là tốt</a:t>
            </a:r>
          </a:p>
          <a:p>
            <a:pPr marL="161283" indent="-161283" defTabSz="860176">
              <a:buFontTx/>
              <a:buChar char="-"/>
              <a:defRPr/>
            </a:pPr>
            <a:r>
              <a:rPr lang="en-US" sz="1100"/>
              <a:t>nhiều : complex, overfitting</a:t>
            </a:r>
          </a:p>
          <a:p>
            <a:pPr marL="161283" indent="-161283" defTabSz="860176">
              <a:buFontTx/>
              <a:buChar char="-"/>
              <a:defRPr/>
            </a:pPr>
            <a:r>
              <a:rPr lang="en-US" sz="1100"/>
              <a:t>-ít : hiệu suấ không cao.</a:t>
            </a:r>
          </a:p>
          <a:p>
            <a:pPr marL="161283" indent="-161283" defTabSz="860176">
              <a:buFontTx/>
              <a:buChar char="-"/>
              <a:defRPr/>
            </a:pPr>
            <a:r>
              <a:rPr lang="en-US" sz="1100">
                <a:sym typeface="Wingdings" panose="05000000000000000000" pitchFamily="2" charset="2"/>
              </a:rPr>
              <a:t> kế thừa từ công trình mà em refer.</a:t>
            </a:r>
            <a:endParaRPr lang="en-US" sz="1100"/>
          </a:p>
          <a:p>
            <a:pPr defTabSz="860176">
              <a:defRPr/>
            </a:pPr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4E7B35-8EBD-4AAA-B569-AE4A74EF5D29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9526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60176">
              <a:defRPr/>
            </a:pPr>
            <a:r>
              <a:rPr lang="en-US" sz="1100" dirty="0" err="1"/>
              <a:t>Phân</a:t>
            </a:r>
            <a:r>
              <a:rPr lang="en-US" sz="1100" dirty="0"/>
              <a:t> chia </a:t>
            </a:r>
            <a:r>
              <a:rPr lang="en-US" sz="1100" dirty="0" err="1"/>
              <a:t>tập</a:t>
            </a:r>
            <a:r>
              <a:rPr lang="en-US" sz="1100" dirty="0"/>
              <a:t> </a:t>
            </a:r>
            <a:r>
              <a:rPr lang="en-US" sz="1100" dirty="0" err="1"/>
              <a:t>dữ</a:t>
            </a:r>
            <a:r>
              <a:rPr lang="en-US" sz="1100" dirty="0"/>
              <a:t> </a:t>
            </a:r>
            <a:r>
              <a:rPr lang="en-US" sz="1100" dirty="0" err="1"/>
              <a:t>liệu</a:t>
            </a:r>
            <a:r>
              <a:rPr lang="en-US" sz="1100" dirty="0"/>
              <a:t> </a:t>
            </a:r>
            <a:r>
              <a:rPr lang="en-US" sz="1100" dirty="0" err="1"/>
              <a:t>gốc</a:t>
            </a:r>
            <a:r>
              <a:rPr lang="en-US" sz="1100" dirty="0"/>
              <a:t> MIT-</a:t>
            </a:r>
            <a:r>
              <a:rPr lang="en-US" sz="1100" dirty="0" err="1"/>
              <a:t>BIH</a:t>
            </a:r>
            <a:r>
              <a:rPr lang="en-US" sz="1100" dirty="0"/>
              <a:t> Arrhythmia </a:t>
            </a:r>
          </a:p>
          <a:p>
            <a:pPr defTabSz="860176">
              <a:defRPr/>
            </a:pPr>
            <a:r>
              <a:rPr lang="en-US" sz="1100" dirty="0" err="1"/>
              <a:t>thành</a:t>
            </a:r>
            <a:r>
              <a:rPr lang="en-US" sz="1100" dirty="0"/>
              <a:t> </a:t>
            </a:r>
            <a:r>
              <a:rPr lang="en-US" sz="1100" dirty="0" err="1"/>
              <a:t>các</a:t>
            </a:r>
            <a:r>
              <a:rPr lang="en-US" sz="1100" dirty="0"/>
              <a:t> </a:t>
            </a:r>
            <a:r>
              <a:rPr lang="en-US" sz="1100" dirty="0" err="1"/>
              <a:t>tập</a:t>
            </a:r>
            <a:r>
              <a:rPr lang="en-US" sz="1100" dirty="0"/>
              <a:t> </a:t>
            </a:r>
            <a:r>
              <a:rPr lang="en-US" sz="1100" dirty="0" err="1"/>
              <a:t>dữ</a:t>
            </a:r>
            <a:r>
              <a:rPr lang="en-US" sz="1100" dirty="0"/>
              <a:t> </a:t>
            </a:r>
            <a:r>
              <a:rPr lang="en-US" sz="1100" dirty="0" err="1"/>
              <a:t>liệu</a:t>
            </a:r>
            <a:r>
              <a:rPr lang="en-US" sz="1100" dirty="0"/>
              <a:t> </a:t>
            </a:r>
            <a:r>
              <a:rPr lang="en-US" sz="1100" dirty="0" err="1"/>
              <a:t>sử</a:t>
            </a:r>
            <a:r>
              <a:rPr lang="en-US" sz="1100" dirty="0"/>
              <a:t> </a:t>
            </a:r>
            <a:r>
              <a:rPr lang="en-US" sz="1100" dirty="0" err="1"/>
              <a:t>dụng</a:t>
            </a:r>
            <a:r>
              <a:rPr lang="en-US" sz="1100" dirty="0"/>
              <a:t> </a:t>
            </a:r>
          </a:p>
          <a:p>
            <a:pPr defTabSz="860176">
              <a:defRPr/>
            </a:pPr>
            <a:r>
              <a:rPr lang="en-US" sz="1100" dirty="0" err="1"/>
              <a:t>cho</a:t>
            </a:r>
            <a:r>
              <a:rPr lang="en-US" sz="1100" dirty="0"/>
              <a:t> </a:t>
            </a:r>
            <a:r>
              <a:rPr lang="en-US" sz="1100" dirty="0" err="1"/>
              <a:t>các</a:t>
            </a:r>
            <a:r>
              <a:rPr lang="en-US" sz="1100" dirty="0"/>
              <a:t> </a:t>
            </a:r>
            <a:r>
              <a:rPr lang="en-US" sz="1100" dirty="0" err="1"/>
              <a:t>ngữ</a:t>
            </a:r>
            <a:r>
              <a:rPr lang="en-US" sz="1100" dirty="0"/>
              <a:t> </a:t>
            </a:r>
            <a:r>
              <a:rPr lang="en-US" sz="1100" dirty="0" err="1"/>
              <a:t>cảnh</a:t>
            </a:r>
            <a:r>
              <a:rPr lang="en-US" sz="1100" dirty="0"/>
              <a:t> </a:t>
            </a:r>
            <a:r>
              <a:rPr lang="en-US" sz="1100" dirty="0" err="1"/>
              <a:t>thí</a:t>
            </a:r>
            <a:r>
              <a:rPr lang="en-US" sz="1100" dirty="0"/>
              <a:t> </a:t>
            </a:r>
            <a:r>
              <a:rPr lang="en-US" sz="1100" dirty="0" err="1"/>
              <a:t>nghiệm</a:t>
            </a:r>
            <a:r>
              <a:rPr lang="en-US" sz="1100" dirty="0"/>
              <a:t> </a:t>
            </a:r>
            <a:r>
              <a:rPr lang="en-US" sz="1100" dirty="0" err="1"/>
              <a:t>khác</a:t>
            </a:r>
            <a:r>
              <a:rPr lang="en-US" sz="1100" dirty="0"/>
              <a:t> </a:t>
            </a:r>
            <a:r>
              <a:rPr lang="en-US" sz="1100" dirty="0" err="1"/>
              <a:t>nhau</a:t>
            </a:r>
            <a:r>
              <a:rPr lang="en-US" sz="1100" dirty="0"/>
              <a:t>.</a:t>
            </a:r>
            <a:endParaRPr lang="en-US" sz="1100" kern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4E7B35-8EBD-4AAA-B569-AE4A74EF5D29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84191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Có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thí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TN1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Khảo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hưởng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kéo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theo.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TN2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Đánh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chéo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cực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TN3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Phương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chuyển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LMNN</a:t>
            </a:r>
            <a:endParaRPr lang="en-US" baseline="0" dirty="0" smtClean="0"/>
          </a:p>
          <a:p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chia </a:t>
            </a:r>
            <a:r>
              <a:rPr lang="en-US" baseline="0" dirty="0" err="1" smtClean="0"/>
              <a:t>tỷ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</a:t>
            </a:r>
            <a:r>
              <a:rPr lang="en-US" baseline="0" dirty="0" smtClean="0"/>
              <a:t> train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test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trăm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4E7B35-8EBD-4AAA-B569-AE4A74EF5D29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201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Có</a:t>
            </a:r>
            <a:r>
              <a:rPr lang="en-US" baseline="0" dirty="0" smtClean="0"/>
              <a:t> 5 </a:t>
            </a:r>
            <a:r>
              <a:rPr lang="en-US" baseline="0" dirty="0" err="1" smtClean="0"/>
              <a:t>bệnh</a:t>
            </a:r>
            <a:endParaRPr lang="en-US" baseline="0" dirty="0" smtClean="0"/>
          </a:p>
          <a:p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err="1" smtClean="0"/>
              <a:t>khác</a:t>
            </a:r>
            <a:r>
              <a:rPr lang="en-US" baseline="0" smtClean="0"/>
              <a:t> nhau</a:t>
            </a:r>
          </a:p>
          <a:p>
            <a:pPr defTabSz="860176">
              <a:defRPr/>
            </a:pPr>
            <a:r>
              <a:rPr lang="en-US" sz="1100" u="sng">
                <a:hlinkClick r:id="rId3"/>
              </a:rPr>
              <a:t>ANSI-American National Standards Institute</a:t>
            </a:r>
            <a:endParaRPr lang="en-US" sz="1100"/>
          </a:p>
          <a:p>
            <a:pPr defTabSz="860176">
              <a:defRPr/>
            </a:pPr>
            <a:r>
              <a:rPr lang="en-US" sz="1100" cap="all"/>
              <a:t>ASSOCIATION FOR THE ADVANCEMENT OF MEDICAL INSTRUMENTATION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4E7B35-8EBD-4AAA-B569-AE4A74EF5D29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53448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DS11</a:t>
            </a:r>
            <a:r>
              <a:rPr lang="en-US" dirty="0" smtClean="0"/>
              <a:t>: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Tồn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kéo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endParaRPr lang="en-US" baseline="0" dirty="0" smtClean="0"/>
          </a:p>
          <a:p>
            <a:pPr marL="161283" indent="-161283">
              <a:buFontTx/>
              <a:buChar char="-"/>
            </a:pP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nhịp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không</a:t>
            </a:r>
            <a:r>
              <a:rPr lang="en-US" b="1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bộ</a:t>
            </a:r>
            <a:endParaRPr lang="en-US" baseline="0" dirty="0" smtClean="0"/>
          </a:p>
          <a:p>
            <a:pPr marL="161283" indent="-161283" defTabSz="860176">
              <a:buFontTx/>
              <a:buChar char="-"/>
              <a:defRPr/>
            </a:pP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nhịp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bộ</a:t>
            </a:r>
            <a:endParaRPr lang="en-US" baseline="0" dirty="0" smtClean="0"/>
          </a:p>
          <a:p>
            <a:pPr marL="161283" indent="-161283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4E7B35-8EBD-4AAA-B569-AE4A74EF5D29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63258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DS11</a:t>
            </a:r>
            <a:r>
              <a:rPr lang="en-US" dirty="0" smtClean="0"/>
              <a:t>: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Tồn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kéo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4E7B35-8EBD-4AAA-B569-AE4A74EF5D29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88188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DS13: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4E7B35-8EBD-4AAA-B569-AE4A74EF5D29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1361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60176">
              <a:defRPr/>
            </a:pPr>
            <a:r>
              <a:rPr lang="en-US" dirty="0" smtClean="0"/>
              <a:t>01:30-</a:t>
            </a:r>
            <a:r>
              <a:rPr lang="en-US" dirty="0" err="1" smtClean="0"/>
              <a:t>Nội</a:t>
            </a:r>
            <a:r>
              <a:rPr lang="en-US" baseline="0" dirty="0" smtClean="0"/>
              <a:t> dung </a:t>
            </a:r>
            <a:r>
              <a:rPr lang="en-US" baseline="0" dirty="0" err="1" smtClean="0"/>
              <a:t>báo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:</a:t>
            </a:r>
          </a:p>
          <a:p>
            <a:pPr lvl="0"/>
            <a:r>
              <a:rPr lang="en-US" baseline="0" dirty="0" smtClean="0"/>
              <a:t>	</a:t>
            </a:r>
            <a:r>
              <a:rPr lang="en-US" baseline="0" dirty="0" err="1" smtClean="0"/>
              <a:t>Giới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thiệu</a:t>
            </a:r>
            <a:endParaRPr lang="en-US" baseline="0" dirty="0" smtClean="0"/>
          </a:p>
          <a:p>
            <a:pPr lvl="0"/>
            <a:r>
              <a:rPr lang="en-US" baseline="0" dirty="0" smtClean="0"/>
              <a:t>	</a:t>
            </a:r>
            <a:r>
              <a:rPr lang="en-US" baseline="0" dirty="0" err="1" smtClean="0"/>
              <a:t>Phương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pháp</a:t>
            </a:r>
            <a:endParaRPr lang="en-US" baseline="0" dirty="0" smtClean="0"/>
          </a:p>
          <a:p>
            <a:pPr lvl="0"/>
            <a:r>
              <a:rPr lang="en-US" baseline="0" dirty="0" smtClean="0"/>
              <a:t>	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4E7B35-8EBD-4AAA-B569-AE4A74EF5D29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15064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4E7B35-8EBD-4AAA-B569-AE4A74EF5D29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3132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4E7B35-8EBD-4AAA-B569-AE4A74EF5D29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55944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4E7B35-8EBD-4AAA-B569-AE4A74EF5D29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73860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100" b="1" dirty="0"/>
              <a:t>impostor</a:t>
            </a:r>
            <a:r>
              <a:rPr lang="en-US" sz="1100" dirty="0"/>
              <a:t>  </a:t>
            </a:r>
          </a:p>
          <a:p>
            <a:pPr rtl="0"/>
            <a:r>
              <a:rPr lang="en-US" sz="1100" dirty="0"/>
              <a:t>@impostor /</a:t>
            </a:r>
            <a:r>
              <a:rPr lang="en-US" sz="1100" dirty="0" err="1"/>
              <a:t>im'pɔstə</a:t>
            </a:r>
            <a:r>
              <a:rPr lang="en-US" sz="1100" dirty="0"/>
              <a:t>/ (impostor) /</a:t>
            </a:r>
            <a:r>
              <a:rPr lang="en-US" sz="1100" dirty="0" err="1"/>
              <a:t>im'pɔstə</a:t>
            </a:r>
            <a:r>
              <a:rPr lang="en-US" sz="1100" dirty="0"/>
              <a:t>/</a:t>
            </a:r>
            <a:br>
              <a:rPr lang="en-US" sz="1100" dirty="0"/>
            </a:br>
            <a:r>
              <a:rPr lang="en-US" sz="1100" dirty="0"/>
              <a:t>*  </a:t>
            </a:r>
            <a:r>
              <a:rPr lang="en-US" sz="1100" dirty="0" err="1"/>
              <a:t>danh</a:t>
            </a:r>
            <a:r>
              <a:rPr lang="en-US" sz="1100" dirty="0"/>
              <a:t> </a:t>
            </a:r>
            <a:r>
              <a:rPr lang="en-US" sz="1100" dirty="0" err="1"/>
              <a:t>từ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- </a:t>
            </a:r>
            <a:r>
              <a:rPr lang="en-US" sz="1100" dirty="0" err="1"/>
              <a:t>kẻ</a:t>
            </a:r>
            <a:r>
              <a:rPr lang="en-US" sz="1100" dirty="0"/>
              <a:t> </a:t>
            </a:r>
            <a:r>
              <a:rPr lang="en-US" sz="1100" dirty="0" err="1"/>
              <a:t>lừa</a:t>
            </a:r>
            <a:r>
              <a:rPr lang="en-US" sz="1100" dirty="0"/>
              <a:t> </a:t>
            </a:r>
            <a:r>
              <a:rPr lang="en-US" sz="1100" dirty="0" err="1"/>
              <a:t>đảo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- </a:t>
            </a:r>
            <a:r>
              <a:rPr lang="en-US" sz="1100" dirty="0" err="1"/>
              <a:t>kẻ</a:t>
            </a:r>
            <a:r>
              <a:rPr lang="en-US" sz="1100" dirty="0"/>
              <a:t> </a:t>
            </a:r>
            <a:r>
              <a:rPr lang="en-US" sz="1100" dirty="0" err="1"/>
              <a:t>mạo</a:t>
            </a:r>
            <a:r>
              <a:rPr lang="en-US" sz="1100" dirty="0"/>
              <a:t> </a:t>
            </a:r>
            <a:r>
              <a:rPr lang="en-US" sz="1100" dirty="0" err="1"/>
              <a:t>danh</a:t>
            </a:r>
            <a:endParaRPr lang="en-US" sz="11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4E7B35-8EBD-4AAA-B569-AE4A74EF5D29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7358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r>
              <a:rPr lang="en-US" baseline="0" dirty="0" smtClean="0"/>
              <a:t> 02:00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4E7B35-8EBD-4AAA-B569-AE4A74EF5D29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4512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1283" indent="-161283">
              <a:buFontTx/>
              <a:buChar char="-"/>
            </a:pPr>
            <a:r>
              <a:rPr lang="en-US" baseline="0" smtClean="0"/>
              <a:t>ECG là viết tắt của ElectroCardioGram, ECG là một loại tín hiệu điện thể hiện đặc tính hoạt động của tim.</a:t>
            </a:r>
          </a:p>
          <a:p>
            <a:pPr marL="161283" indent="-161283">
              <a:buFontTx/>
              <a:buChar char="-"/>
            </a:pPr>
            <a:r>
              <a:rPr lang="en-US" baseline="0" smtClean="0"/>
              <a:t>ECG theo tiêu chuẩn được thu thập trên 12 dây diện cực tương ứng với các vị trí khác nhau trên cơ thể.</a:t>
            </a:r>
          </a:p>
          <a:p>
            <a:pPr marL="161283" indent="-161283">
              <a:buFontTx/>
              <a:buChar char="-"/>
            </a:pPr>
            <a:r>
              <a:rPr lang="en-US" baseline="0" smtClean="0"/>
              <a:t>Bác sỹ tim mạch dựa vào biểu hiệu trên các dạng song tín hiệu ECG để chẩm đoán bệnh.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4E7B35-8EBD-4AAA-B569-AE4A74EF5D29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659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1283" indent="-161283">
              <a:buFontTx/>
              <a:buChar char="-"/>
            </a:pPr>
            <a:r>
              <a:rPr lang="en-US" baseline="0" smtClean="0"/>
              <a:t>Theo thống kê của tổ chức WTO thì - mỗi năm có 17.7 triệu người chết do bệnh tim - chiếm 31% tổng số người chết trên toàn cầu</a:t>
            </a:r>
          </a:p>
          <a:p>
            <a:pPr marL="161283" indent="-161283">
              <a:buFontTx/>
              <a:buChar char="-"/>
            </a:pPr>
            <a:r>
              <a:rPr lang="en-US" baseline="0" smtClean="0"/>
              <a:t>~ 2 người chết / giờ.</a:t>
            </a:r>
          </a:p>
          <a:p>
            <a:pPr marL="161283" indent="-161283">
              <a:buFontTx/>
              <a:buChar char="-"/>
            </a:pPr>
            <a:r>
              <a:rPr lang="en-US" baseline="0" smtClean="0">
                <a:sym typeface="Wingdings" panose="05000000000000000000" pitchFamily="2" charset="2"/>
              </a:rPr>
              <a:t> Điều này là động lực thúc đẩy Cần thiết có một máy -có thể chẩm đoán và phân loại nhịp tim tự động – </a:t>
            </a:r>
          </a:p>
          <a:p>
            <a:pPr marL="161283" indent="-161283">
              <a:buFontTx/>
              <a:buChar char="-"/>
            </a:pPr>
            <a:r>
              <a:rPr lang="en-US" baseline="0" smtClean="0">
                <a:sym typeface="Wingdings" panose="05000000000000000000" pitchFamily="2" charset="2"/>
              </a:rPr>
              <a:t>để hỗ trợ Bác sỹ có thể chẩm đoán </a:t>
            </a:r>
          </a:p>
          <a:p>
            <a:pPr marL="161283" indent="-161283">
              <a:buFontTx/>
              <a:buChar char="-"/>
            </a:pPr>
            <a:r>
              <a:rPr lang="en-US" baseline="0" smtClean="0">
                <a:sym typeface="Wingdings" panose="05000000000000000000" pitchFamily="2" charset="2"/>
              </a:rPr>
              <a:t>  nhanh và chính xác hơn</a:t>
            </a:r>
          </a:p>
          <a:p>
            <a:pPr marL="161283" indent="-161283">
              <a:buFontTx/>
              <a:buChar char="-"/>
            </a:pPr>
            <a:r>
              <a:rPr lang="en-US" baseline="0" smtClean="0">
                <a:sym typeface="Wingdings" panose="05000000000000000000" pitchFamily="2" charset="2"/>
              </a:rPr>
              <a:t>  Ngăn ngừa sớm và kịp thời.</a:t>
            </a:r>
          </a:p>
          <a:p>
            <a:pPr marL="161283" indent="-161283">
              <a:buFontTx/>
              <a:buChar char="-"/>
            </a:pPr>
            <a:r>
              <a:rPr lang="en-US" baseline="0" smtClean="0">
                <a:sym typeface="Wingdings" panose="05000000000000000000" pitchFamily="2" charset="2"/>
              </a:rPr>
              <a:t>máy </a:t>
            </a:r>
            <a:r>
              <a:rPr lang="en-US" baseline="0" dirty="0" smtClean="0">
                <a:sym typeface="Wingdings" panose="05000000000000000000" pitchFamily="2" charset="2"/>
              </a:rPr>
              <a:t>-</a:t>
            </a:r>
            <a:r>
              <a:rPr lang="en-US" baseline="0" dirty="0" err="1" smtClean="0">
                <a:sym typeface="Wingdings" panose="05000000000000000000" pitchFamily="2" charset="2"/>
              </a:rPr>
              <a:t>có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thể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chẩm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đoán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và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phân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loại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nhịp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tim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tự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động</a:t>
            </a:r>
            <a:r>
              <a:rPr lang="en-US" baseline="0" dirty="0" smtClean="0">
                <a:sym typeface="Wingdings" panose="05000000000000000000" pitchFamily="2" charset="2"/>
              </a:rPr>
              <a:t> - </a:t>
            </a:r>
            <a:r>
              <a:rPr lang="en-US" baseline="0" dirty="0" err="1" smtClean="0">
                <a:sym typeface="Wingdings" panose="05000000000000000000" pitchFamily="2" charset="2"/>
              </a:rPr>
              <a:t>để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hỗ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trợ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Bác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sỹ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có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thể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chẩm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đoán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nhanh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và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chính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xác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baseline="0" dirty="0" err="1" smtClean="0">
                <a:sym typeface="Wingdings" panose="05000000000000000000" pitchFamily="2" charset="2"/>
              </a:rPr>
              <a:t>hơn</a:t>
            </a:r>
            <a:endParaRPr lang="en-US" baseline="0" dirty="0" smtClean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4E7B35-8EBD-4AAA-B569-AE4A74EF5D29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9249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04:30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4E7B35-8EBD-4AAA-B569-AE4A74EF5D29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4073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</a:p>
          <a:p>
            <a:r>
              <a:rPr lang="en-US" dirty="0" err="1" smtClean="0"/>
              <a:t>SĐK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 6 </a:t>
            </a:r>
            <a:r>
              <a:rPr lang="en-US" baseline="0" dirty="0" err="1" smtClean="0"/>
              <a:t>khối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:</a:t>
            </a:r>
          </a:p>
          <a:p>
            <a:pPr marL="161283" indent="-161283">
              <a:buFontTx/>
              <a:buChar char="-"/>
            </a:pPr>
            <a:r>
              <a:rPr lang="en-US" baseline="0" dirty="0" smtClean="0"/>
              <a:t>1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endParaRPr lang="en-US" baseline="0" dirty="0" smtClean="0"/>
          </a:p>
          <a:p>
            <a:pPr marL="161283" indent="-161283">
              <a:buFontTx/>
              <a:buChar char="-"/>
            </a:pPr>
            <a:r>
              <a:rPr lang="en-US" baseline="0" dirty="0" smtClean="0"/>
              <a:t>2 </a:t>
            </a:r>
            <a:r>
              <a:rPr lang="en-US" baseline="0" dirty="0" err="1" smtClean="0"/>
              <a:t>Trính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trưng</a:t>
            </a:r>
            <a:endParaRPr lang="en-US" baseline="0" dirty="0" smtClean="0"/>
          </a:p>
          <a:p>
            <a:pPr marL="161283" indent="-161283">
              <a:buFontTx/>
              <a:buChar char="-"/>
            </a:pPr>
            <a:r>
              <a:rPr lang="en-US" baseline="0" dirty="0" smtClean="0"/>
              <a:t>3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nghiệm</a:t>
            </a:r>
            <a:endParaRPr lang="en-US" baseline="0" dirty="0" smtClean="0"/>
          </a:p>
          <a:p>
            <a:pPr marL="161283" indent="-161283">
              <a:buFontTx/>
              <a:buChar char="-"/>
            </a:pPr>
            <a:r>
              <a:rPr lang="en-US" baseline="0" dirty="0" smtClean="0"/>
              <a:t>4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endParaRPr lang="en-US" baseline="0" dirty="0" smtClean="0"/>
          </a:p>
          <a:p>
            <a:pPr marL="161283" indent="-161283">
              <a:buFontTx/>
              <a:buChar char="-"/>
            </a:pPr>
            <a:r>
              <a:rPr lang="en-US" baseline="0" dirty="0" smtClean="0"/>
              <a:t>5 </a:t>
            </a:r>
            <a:r>
              <a:rPr lang="en-US" baseline="0" dirty="0" err="1" smtClean="0"/>
              <a:t>Học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chuyển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và</a:t>
            </a:r>
            <a:endParaRPr lang="en-US" baseline="0" dirty="0" smtClean="0"/>
          </a:p>
          <a:p>
            <a:pPr marL="161283" indent="-161283">
              <a:buFontTx/>
              <a:buChar char="-"/>
            </a:pPr>
            <a:r>
              <a:rPr lang="en-US" baseline="0" dirty="0" smtClean="0"/>
              <a:t>6 </a:t>
            </a:r>
            <a:r>
              <a:rPr lang="en-US" baseline="0" dirty="0" err="1" smtClean="0"/>
              <a:t>Huấn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luyện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loại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4E7B35-8EBD-4AAA-B569-AE4A74EF5D29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3847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1283" indent="-161283" defTabSz="860176">
              <a:buFontTx/>
              <a:buChar char="-"/>
              <a:defRPr/>
            </a:pP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ECG MIT-</a:t>
            </a:r>
            <a:r>
              <a:rPr lang="en-US" dirty="0" err="1" smtClean="0"/>
              <a:t>BIH</a:t>
            </a:r>
            <a:r>
              <a:rPr lang="en-US" dirty="0" smtClean="0"/>
              <a:t> Arrhythmia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tải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sở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physionet</a:t>
            </a:r>
            <a:endParaRPr lang="en-US" dirty="0" smtClean="0"/>
          </a:p>
          <a:p>
            <a:pPr marL="161283" indent="-161283" defTabSz="860176">
              <a:buFontTx/>
              <a:buChar char="-"/>
              <a:defRPr/>
            </a:pP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r>
              <a:rPr lang="en-US" dirty="0" smtClean="0"/>
              <a:t> MIT </a:t>
            </a:r>
          </a:p>
          <a:p>
            <a:pPr marL="161283" indent="-161283" defTabSz="860176">
              <a:buFontTx/>
              <a:buChar char="-"/>
              <a:defRPr/>
            </a:pPr>
            <a:r>
              <a:rPr lang="en-US" dirty="0" smtClean="0"/>
              <a:t>Sau </a:t>
            </a:r>
            <a:r>
              <a:rPr lang="en-US" dirty="0" err="1" smtClean="0"/>
              <a:t>đó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hộp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cụ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“</a:t>
            </a:r>
            <a:r>
              <a:rPr lang="en-US" dirty="0" err="1" smtClean="0"/>
              <a:t>wfdb</a:t>
            </a:r>
            <a:r>
              <a:rPr lang="en-US" dirty="0" smtClean="0"/>
              <a:t>-app-toolbox-0-9-10”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môi</a:t>
            </a:r>
            <a:r>
              <a:rPr lang="en-US" dirty="0" smtClean="0"/>
              <a:t> </a:t>
            </a:r>
            <a:r>
              <a:rPr lang="en-US" dirty="0" err="1" smtClean="0"/>
              <a:t>trường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mền</a:t>
            </a:r>
            <a:r>
              <a:rPr lang="en-US" dirty="0" smtClean="0"/>
              <a:t> MATLAB-</a:t>
            </a:r>
            <a:r>
              <a:rPr lang="en-US" dirty="0" err="1" smtClean="0"/>
              <a:t>R2017a</a:t>
            </a:r>
            <a:r>
              <a:rPr lang="en-US" dirty="0" smtClean="0"/>
              <a:t>-</a:t>
            </a:r>
            <a:r>
              <a:rPr lang="en-US" dirty="0" err="1" smtClean="0"/>
              <a:t>64bit</a:t>
            </a:r>
            <a:r>
              <a:rPr lang="en-US" dirty="0" smtClean="0"/>
              <a:t> </a:t>
            </a:r>
          </a:p>
          <a:p>
            <a:pPr marL="161283" indent="-161283" defTabSz="860176">
              <a:buFontTx/>
              <a:buChar char="-"/>
              <a:defRPr/>
            </a:pP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chuyển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sang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tin “*.mat” </a:t>
            </a:r>
            <a:r>
              <a:rPr lang="en-US" dirty="0" err="1" smtClean="0"/>
              <a:t>của</a:t>
            </a:r>
            <a:r>
              <a:rPr lang="en-US" dirty="0" smtClean="0"/>
              <a:t> MATLAB</a:t>
            </a:r>
          </a:p>
          <a:p>
            <a:pPr defTabSz="860176">
              <a:defRPr/>
            </a:pPr>
            <a:r>
              <a:rPr lang="en-US" sz="1100" dirty="0"/>
              <a:t>NOTE</a:t>
            </a:r>
            <a:endParaRPr lang="en-US" dirty="0" smtClean="0"/>
          </a:p>
          <a:p>
            <a:pPr defTabSz="860176">
              <a:defRPr/>
            </a:pPr>
            <a:r>
              <a:rPr lang="en-US" kern="0" dirty="0" smtClean="0"/>
              <a:t>-</a:t>
            </a:r>
            <a:r>
              <a:rPr lang="en-US" kern="0" baseline="0" dirty="0" smtClean="0"/>
              <a:t> </a:t>
            </a:r>
            <a:r>
              <a:rPr lang="en-US" kern="0" dirty="0" err="1" smtClean="0"/>
              <a:t>mo</a:t>
            </a:r>
            <a:r>
              <a:rPr lang="en-US" kern="0" baseline="0" dirty="0" smtClean="0"/>
              <a:t> </a:t>
            </a:r>
            <a:r>
              <a:rPr lang="en-US" kern="0" baseline="0" dirty="0" err="1" smtClean="0"/>
              <a:t>goi</a:t>
            </a:r>
            <a:r>
              <a:rPr lang="en-US" kern="0" baseline="0" dirty="0" smtClean="0"/>
              <a:t> </a:t>
            </a:r>
            <a:r>
              <a:rPr lang="en-US" kern="0" baseline="0" dirty="0" err="1" smtClean="0"/>
              <a:t>công</a:t>
            </a:r>
            <a:r>
              <a:rPr lang="en-US" kern="0" baseline="0" dirty="0" smtClean="0"/>
              <a:t> </a:t>
            </a:r>
            <a:r>
              <a:rPr lang="en-US" kern="0" baseline="0" dirty="0" err="1" smtClean="0"/>
              <a:t>cụ</a:t>
            </a:r>
            <a:r>
              <a:rPr lang="en-US" kern="0" baseline="0" dirty="0" smtClean="0"/>
              <a:t>: “</a:t>
            </a:r>
            <a:r>
              <a:rPr lang="en-US" sz="1100" dirty="0" err="1"/>
              <a:t>wfdbRecordViewer</a:t>
            </a:r>
            <a:r>
              <a:rPr lang="en-US" sz="1100" dirty="0"/>
              <a:t>”</a:t>
            </a:r>
            <a:br>
              <a:rPr lang="en-US" sz="1100" dirty="0"/>
            </a:br>
            <a:r>
              <a:rPr lang="en-US" sz="1100" dirty="0"/>
              <a:t>- </a:t>
            </a:r>
            <a:r>
              <a:rPr lang="en-US" sz="1100" dirty="0" err="1"/>
              <a:t>physionet.org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4E7B35-8EBD-4AAA-B569-AE4A74EF5D29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4756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defTabSz="860176">
              <a:defRPr/>
            </a:pPr>
            <a:r>
              <a:rPr lang="en-US" smtClean="0"/>
              <a:t>Tại mỗi</a:t>
            </a:r>
            <a:r>
              <a:rPr lang="en-US" baseline="0" smtClean="0"/>
              <a:t> đỉnh nhịp tim lấy</a:t>
            </a:r>
            <a:endParaRPr lang="en-US" smtClean="0"/>
          </a:p>
          <a:p>
            <a:pPr marL="161283" indent="-161283" defTabSz="860176">
              <a:buFontTx/>
              <a:buChar char="-"/>
              <a:defRPr/>
            </a:pPr>
            <a:r>
              <a:rPr lang="en-US" smtClean="0"/>
              <a:t>99 mẫu tín hiệu trước đỉnh QRS,-</a:t>
            </a:r>
          </a:p>
          <a:p>
            <a:pPr marL="161283" indent="-161283" defTabSz="860176">
              <a:buFontTx/>
              <a:buChar char="-"/>
              <a:defRPr/>
            </a:pPr>
            <a:r>
              <a:rPr lang="en-US" smtClean="0"/>
              <a:t>100 mẫu tín hiệu sau đỉnh QRS và </a:t>
            </a:r>
          </a:p>
          <a:p>
            <a:pPr marL="161283" indent="-161283" defTabSz="860176">
              <a:buFont typeface="Wingdings" panose="05000000000000000000" pitchFamily="2" charset="2"/>
              <a:buChar char="à"/>
              <a:defRPr/>
            </a:pPr>
            <a:r>
              <a:rPr lang="en-US" smtClean="0">
                <a:sym typeface="Wingdings" panose="05000000000000000000" pitchFamily="2" charset="2"/>
              </a:rPr>
              <a:t>được</a:t>
            </a:r>
            <a:r>
              <a:rPr lang="en-US" baseline="0" smtClean="0">
                <a:sym typeface="Wingdings" panose="05000000000000000000" pitchFamily="2" charset="2"/>
              </a:rPr>
              <a:t> 1 nhịp tim </a:t>
            </a:r>
            <a:r>
              <a:rPr lang="en-US" smtClean="0"/>
              <a:t>tổng cộng gồm 200 mẫu tín hiệu </a:t>
            </a:r>
          </a:p>
          <a:p>
            <a:pPr marL="161283" indent="-161283" defTabSz="860176">
              <a:buFont typeface="Wingdings" panose="05000000000000000000" pitchFamily="2" charset="2"/>
              <a:buChar char="à"/>
              <a:defRPr/>
            </a:pPr>
            <a:r>
              <a:rPr lang="en-US" smtClean="0"/>
              <a:t>được phân đoạn ra cho một nhịp tim để tiếp tục các phân tích sau đó</a:t>
            </a:r>
            <a:endParaRPr lang="en-US" baseline="0" smtClean="0">
              <a:sym typeface="Wingdings" panose="05000000000000000000" pitchFamily="2" charset="2"/>
            </a:endParaRPr>
          </a:p>
          <a:p>
            <a:pPr defTabSz="860176">
              <a:defRPr/>
            </a:pPr>
            <a:r>
              <a:rPr lang="en-US" baseline="0" smtClean="0">
                <a:sym typeface="Wingdings" panose="05000000000000000000" pitchFamily="2" charset="2"/>
              </a:rPr>
              <a:t>Tiếp tục cho các nhịp khác.</a:t>
            </a:r>
          </a:p>
          <a:p>
            <a:pPr defTabSz="860176">
              <a:defRPr/>
            </a:pPr>
            <a:endParaRPr lang="en-US" smtClean="0"/>
          </a:p>
          <a:p>
            <a:pPr defTabSz="860176">
              <a:defRPr/>
            </a:pPr>
            <a:r>
              <a:rPr lang="en-US" smtClean="0"/>
              <a:t>NOTE:</a:t>
            </a:r>
          </a:p>
          <a:p>
            <a:pPr defTabSz="860176">
              <a:defRPr/>
            </a:pPr>
            <a:r>
              <a:rPr lang="en-US" sz="2600" kern="0"/>
              <a:t>Frequency: fs=360Hz</a:t>
            </a:r>
          </a:p>
          <a:p>
            <a:pPr defTabSz="860176">
              <a:defRPr/>
            </a:pPr>
            <a:r>
              <a:rPr lang="en-US" sz="2600" kern="0"/>
              <a:t>T=2.7ms</a:t>
            </a:r>
          </a:p>
          <a:p>
            <a:pPr defTabSz="860176">
              <a:defRPr/>
            </a:pPr>
            <a:r>
              <a:rPr lang="en-US" sz="2600" kern="0"/>
              <a:t>F=f*60/200=360*60/200=108nhip/phút</a:t>
            </a:r>
          </a:p>
          <a:p>
            <a:pPr defTabSz="860176">
              <a:defRPr/>
            </a:pPr>
            <a:r>
              <a:rPr lang="en-US" sz="2600" kern="0"/>
              <a:t>Trung bình từ 60-105 nhip/ phut</a:t>
            </a:r>
          </a:p>
          <a:p>
            <a:pPr defTabSz="860176">
              <a:defRPr/>
            </a:pPr>
            <a:r>
              <a:rPr lang="en-US" sz="2600"/>
              <a:t>https://www.physionet.org/lightwave/</a:t>
            </a: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4E7B35-8EBD-4AAA-B569-AE4A74EF5D29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0022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3"/>
          <p:cNvSpPr>
            <a:spLocks noChangeShapeType="1"/>
          </p:cNvSpPr>
          <p:nvPr userDrawn="1"/>
        </p:nvSpPr>
        <p:spPr bwMode="auto">
          <a:xfrm>
            <a:off x="-17463" y="1052513"/>
            <a:ext cx="12192001" cy="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5" name="Line 64"/>
          <p:cNvSpPr>
            <a:spLocks noChangeShapeType="1"/>
          </p:cNvSpPr>
          <p:nvPr userDrawn="1"/>
        </p:nvSpPr>
        <p:spPr bwMode="auto">
          <a:xfrm>
            <a:off x="0" y="1243013"/>
            <a:ext cx="12192000" cy="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6" name="Rectangle 12"/>
          <p:cNvSpPr>
            <a:spLocks noChangeArrowheads="1"/>
          </p:cNvSpPr>
          <p:nvPr userDrawn="1"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04800" y="6240463"/>
            <a:ext cx="1170146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TOA NHA TRUNG TAM DHSPK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6223000"/>
            <a:ext cx="1863726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10"/>
          <a:stretch>
            <a:fillRect/>
          </a:stretch>
        </p:blipFill>
        <p:spPr bwMode="auto">
          <a:xfrm>
            <a:off x="147638" y="33338"/>
            <a:ext cx="1160462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508000" y="2286000"/>
            <a:ext cx="7518400" cy="381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Formatvorlage des Untertitelmasters durch Klicken bearbeiten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08000" y="1600203"/>
            <a:ext cx="7518400" cy="682625"/>
          </a:xfrm>
        </p:spPr>
        <p:txBody>
          <a:bodyPr/>
          <a:lstStyle>
            <a:lvl1pPr algn="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Titelmasterformat durch Klicken bearbeiten</a:t>
            </a:r>
          </a:p>
        </p:txBody>
      </p:sp>
      <p:sp>
        <p:nvSpPr>
          <p:cNvPr id="10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z="1600" b="1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15F5C2A2-1114-477E-A03F-1573B0B6885C}" type="datetime1">
              <a:rPr lang="en-US"/>
              <a:pPr>
                <a:defRPr/>
              </a:pPr>
              <a:t>5/5/2018</a:t>
            </a:fld>
            <a:endParaRPr lang="en-US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E40BF6-DACC-473C-9C98-E22AB50217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77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3"/>
          <p:cNvSpPr>
            <a:spLocks noChangeShapeType="1"/>
          </p:cNvSpPr>
          <p:nvPr userDrawn="1"/>
        </p:nvSpPr>
        <p:spPr bwMode="auto">
          <a:xfrm>
            <a:off x="-17463" y="1052513"/>
            <a:ext cx="12192001" cy="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5" name="Line 64"/>
          <p:cNvSpPr>
            <a:spLocks noChangeShapeType="1"/>
          </p:cNvSpPr>
          <p:nvPr userDrawn="1"/>
        </p:nvSpPr>
        <p:spPr bwMode="auto">
          <a:xfrm>
            <a:off x="0" y="1243013"/>
            <a:ext cx="12192000" cy="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6" name="Rectangle 73"/>
          <p:cNvSpPr>
            <a:spLocks noChangeArrowheads="1"/>
          </p:cNvSpPr>
          <p:nvPr/>
        </p:nvSpPr>
        <p:spPr bwMode="auto">
          <a:xfrm>
            <a:off x="2049463" y="1084263"/>
            <a:ext cx="10142537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1000" smtClean="0">
                <a:solidFill>
                  <a:srgbClr val="001D4B"/>
                </a:solidFill>
              </a:rPr>
              <a:t>UNIVERSITY OF TECHNICAL EDUCATION  HCMC – Academic Affair Office </a:t>
            </a:r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 userDrawn="1"/>
        </p:nvGraphicFramePr>
        <p:xfrm>
          <a:off x="152400" y="65088"/>
          <a:ext cx="1157288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42" name="Bitmap Image" r:id="rId3" imgW="1542857" imgH="1580952" progId="Paint.Picture">
                  <p:embed/>
                </p:oleObj>
              </mc:Choice>
              <mc:Fallback>
                <p:oleObj name="Bitmap Image" r:id="rId3" imgW="1542857" imgH="1580952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65088"/>
                        <a:ext cx="1157288" cy="849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Connector 8"/>
          <p:cNvCxnSpPr/>
          <p:nvPr userDrawn="1"/>
        </p:nvCxnSpPr>
        <p:spPr>
          <a:xfrm>
            <a:off x="304800" y="6240463"/>
            <a:ext cx="1170146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Picture 4" descr="TOA NHA TRUNG TAM DHSPKT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6223000"/>
            <a:ext cx="1863726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z="1600" b="1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19C16F66-54E2-4334-966E-608B1D46C404}" type="datetime1">
              <a:rPr lang="en-US"/>
              <a:pPr>
                <a:defRPr/>
              </a:pPr>
              <a:t>5/5/2018</a:t>
            </a:fld>
            <a:endParaRPr lang="en-US"/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272F00-5BC4-4249-ABA1-61982F578E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291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3"/>
          <p:cNvSpPr>
            <a:spLocks noChangeShapeType="1"/>
          </p:cNvSpPr>
          <p:nvPr userDrawn="1"/>
        </p:nvSpPr>
        <p:spPr bwMode="auto">
          <a:xfrm>
            <a:off x="-17463" y="1052513"/>
            <a:ext cx="12192001" cy="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5" name="Line 64"/>
          <p:cNvSpPr>
            <a:spLocks noChangeShapeType="1"/>
          </p:cNvSpPr>
          <p:nvPr userDrawn="1"/>
        </p:nvSpPr>
        <p:spPr bwMode="auto">
          <a:xfrm>
            <a:off x="0" y="1243013"/>
            <a:ext cx="12192000" cy="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6" name="Rectangle 73"/>
          <p:cNvSpPr>
            <a:spLocks noChangeArrowheads="1"/>
          </p:cNvSpPr>
          <p:nvPr/>
        </p:nvSpPr>
        <p:spPr bwMode="auto">
          <a:xfrm>
            <a:off x="2049463" y="1084263"/>
            <a:ext cx="10142537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1000" smtClean="0">
                <a:solidFill>
                  <a:srgbClr val="001D4B"/>
                </a:solidFill>
              </a:rPr>
              <a:t>UNIVERSITY OF TECHNICAL EDUCATION  HCMC – Academic Affair Office </a:t>
            </a:r>
          </a:p>
        </p:txBody>
      </p:sp>
      <p:sp>
        <p:nvSpPr>
          <p:cNvPr id="7" name="Rectangle 12"/>
          <p:cNvSpPr>
            <a:spLocks noChangeArrowheads="1"/>
          </p:cNvSpPr>
          <p:nvPr userDrawn="1"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 userDrawn="1"/>
        </p:nvGraphicFramePr>
        <p:xfrm>
          <a:off x="152400" y="65088"/>
          <a:ext cx="1157288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66" name="Bitmap Image" r:id="rId3" imgW="1542857" imgH="1580952" progId="Paint.Picture">
                  <p:embed/>
                </p:oleObj>
              </mc:Choice>
              <mc:Fallback>
                <p:oleObj name="Bitmap Image" r:id="rId3" imgW="1542857" imgH="1580952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65088"/>
                        <a:ext cx="1157288" cy="849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Connector 8"/>
          <p:cNvCxnSpPr/>
          <p:nvPr userDrawn="1"/>
        </p:nvCxnSpPr>
        <p:spPr>
          <a:xfrm>
            <a:off x="304800" y="6240463"/>
            <a:ext cx="1170146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Picture 4" descr="TOA NHA TRUNG TAM DHSPKT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6223000"/>
            <a:ext cx="1863726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20200" y="381000"/>
            <a:ext cx="2971800" cy="594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81000"/>
            <a:ext cx="8712200" cy="5943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z="1600" b="1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DD02544-2BDE-4479-A02B-92A1D12DFAAD}" type="datetime1">
              <a:rPr lang="en-US"/>
              <a:pPr>
                <a:defRPr/>
              </a:pPr>
              <a:t>5/5/2018</a:t>
            </a:fld>
            <a:endParaRPr lang="en-US"/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21BCDE-A20E-4D2F-B3FA-827DAD70E5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344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3"/>
          <p:cNvSpPr>
            <a:spLocks noChangeShapeType="1"/>
          </p:cNvSpPr>
          <p:nvPr userDrawn="1"/>
        </p:nvSpPr>
        <p:spPr bwMode="auto">
          <a:xfrm>
            <a:off x="-17463" y="1052513"/>
            <a:ext cx="12192001" cy="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5" name="Line 64"/>
          <p:cNvSpPr>
            <a:spLocks noChangeShapeType="1"/>
          </p:cNvSpPr>
          <p:nvPr userDrawn="1"/>
        </p:nvSpPr>
        <p:spPr bwMode="auto">
          <a:xfrm>
            <a:off x="0" y="1243013"/>
            <a:ext cx="12192000" cy="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6" name="Rectangle 12"/>
          <p:cNvSpPr>
            <a:spLocks noChangeArrowheads="1"/>
          </p:cNvSpPr>
          <p:nvPr userDrawn="1"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04800" y="6240463"/>
            <a:ext cx="1170146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TOA NHA TRUNG TAM DHSPK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6223000"/>
            <a:ext cx="1863726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73"/>
          <p:cNvSpPr>
            <a:spLocks noChangeArrowheads="1"/>
          </p:cNvSpPr>
          <p:nvPr userDrawn="1"/>
        </p:nvSpPr>
        <p:spPr bwMode="auto">
          <a:xfrm>
            <a:off x="2049463" y="1084263"/>
            <a:ext cx="10142537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/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en-US" sz="1050" b="1">
                <a:solidFill>
                  <a:srgbClr val="001D4B"/>
                </a:solidFill>
                <a:latin typeface="Arial" charset="0"/>
                <a:cs typeface="Arial" charset="0"/>
              </a:rPr>
              <a:t>HCMC UNIVERSITY OF TECHNOLOGY AND  EDUCATION</a:t>
            </a:r>
          </a:p>
        </p:txBody>
      </p:sp>
      <p:pic>
        <p:nvPicPr>
          <p:cNvPr id="10" name="Picture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10"/>
          <a:stretch>
            <a:fillRect/>
          </a:stretch>
        </p:blipFill>
        <p:spPr bwMode="auto">
          <a:xfrm>
            <a:off x="147638" y="33338"/>
            <a:ext cx="1160462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23851"/>
            <a:ext cx="9956800" cy="487363"/>
          </a:xfrm>
        </p:spPr>
        <p:txBody>
          <a:bodyPr/>
          <a:lstStyle>
            <a:lvl1pPr>
              <a:defRPr sz="3200" b="1">
                <a:solidFill>
                  <a:srgbClr val="1106EC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z="1600" b="1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9642ABB0-ADEC-4C3D-9588-145BD0E91D5B}" type="datetime1">
              <a:rPr lang="en-US"/>
              <a:pPr>
                <a:defRPr/>
              </a:pPr>
              <a:t>5/5/2018</a:t>
            </a:fld>
            <a:endParaRPr lang="en-US"/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14365E-9737-41A9-85DC-98A9F8E4E5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849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3"/>
          <p:cNvSpPr>
            <a:spLocks noChangeShapeType="1"/>
          </p:cNvSpPr>
          <p:nvPr userDrawn="1"/>
        </p:nvSpPr>
        <p:spPr bwMode="auto">
          <a:xfrm>
            <a:off x="-17463" y="1052513"/>
            <a:ext cx="12192001" cy="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5" name="Line 64"/>
          <p:cNvSpPr>
            <a:spLocks noChangeShapeType="1"/>
          </p:cNvSpPr>
          <p:nvPr userDrawn="1"/>
        </p:nvSpPr>
        <p:spPr bwMode="auto">
          <a:xfrm>
            <a:off x="0" y="1243013"/>
            <a:ext cx="12192000" cy="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6" name="Rectangle 12"/>
          <p:cNvSpPr>
            <a:spLocks noChangeArrowheads="1"/>
          </p:cNvSpPr>
          <p:nvPr userDrawn="1"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 userDrawn="1"/>
        </p:nvGraphicFramePr>
        <p:xfrm>
          <a:off x="57150" y="6350"/>
          <a:ext cx="1350963" cy="96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74" name="Bitmap Image" r:id="rId3" imgW="0" imgH="0" progId="Paint.Picture">
                  <p:embed/>
                </p:oleObj>
              </mc:Choice>
              <mc:Fallback>
                <p:oleObj name="Bitmap Image" r:id="rId3" imgW="0" imgH="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" y="6350"/>
                        <a:ext cx="1350963" cy="966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Connector 7"/>
          <p:cNvCxnSpPr/>
          <p:nvPr userDrawn="1"/>
        </p:nvCxnSpPr>
        <p:spPr>
          <a:xfrm>
            <a:off x="304800" y="6240463"/>
            <a:ext cx="1170146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4" descr="TOA NHA TRUNG TAM DHSPKT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6223000"/>
            <a:ext cx="1863726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2"/>
          <p:cNvGrpSpPr>
            <a:grpSpLocks/>
          </p:cNvGrpSpPr>
          <p:nvPr userDrawn="1"/>
        </p:nvGrpSpPr>
        <p:grpSpPr bwMode="auto">
          <a:xfrm>
            <a:off x="141288" y="1319213"/>
            <a:ext cx="1854200" cy="4878387"/>
            <a:chOff x="106363" y="0"/>
            <a:chExt cx="1620837" cy="6858000"/>
          </a:xfrm>
        </p:grpSpPr>
        <p:sp>
          <p:nvSpPr>
            <p:cNvPr id="11" name="Rectangle 10"/>
            <p:cNvSpPr/>
            <p:nvPr/>
          </p:nvSpPr>
          <p:spPr bwMode="auto">
            <a:xfrm>
              <a:off x="379740" y="0"/>
              <a:ext cx="610589" cy="6858000"/>
            </a:xfrm>
            <a:prstGeom prst="rect">
              <a:avLst/>
            </a:prstGeom>
            <a:solidFill>
              <a:schemeClr val="accent1">
                <a:tint val="60000"/>
                <a:alpha val="54000"/>
              </a:schemeClr>
            </a:solidFill>
            <a:ln w="38100" cap="rnd" cmpd="sng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77050" y="0"/>
              <a:ext cx="102690" cy="6858000"/>
            </a:xfrm>
            <a:prstGeom prst="rect">
              <a:avLst/>
            </a:prstGeom>
            <a:solidFill>
              <a:schemeClr val="accent1">
                <a:tint val="40000"/>
                <a:alpha val="36000"/>
              </a:schemeClr>
            </a:solidFill>
            <a:ln w="38100" cap="rnd" cmpd="sng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990329" y="0"/>
              <a:ext cx="183177" cy="6858000"/>
            </a:xfrm>
            <a:prstGeom prst="rect">
              <a:avLst/>
            </a:prstGeom>
            <a:solidFill>
              <a:schemeClr val="accent1">
                <a:tint val="40000"/>
                <a:alpha val="70000"/>
              </a:schemeClr>
            </a:solidFill>
            <a:ln w="38100" cap="rnd" cmpd="sng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1140201" y="0"/>
              <a:ext cx="231747" cy="6858000"/>
            </a:xfrm>
            <a:prstGeom prst="rect">
              <a:avLst/>
            </a:prstGeom>
            <a:solidFill>
              <a:schemeClr val="accent1">
                <a:tint val="20000"/>
                <a:alpha val="71000"/>
              </a:schemeClr>
            </a:solidFill>
            <a:ln w="38100" cap="rnd" cmpd="sng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5" name="Straight Connector 14"/>
            <p:cNvSpPr>
              <a:spLocks noChangeShapeType="1"/>
            </p:cNvSpPr>
            <p:nvPr/>
          </p:nvSpPr>
          <p:spPr bwMode="auto">
            <a:xfrm>
              <a:off x="106363" y="0"/>
              <a:ext cx="0" cy="6858000"/>
            </a:xfrm>
            <a:prstGeom prst="line">
              <a:avLst/>
            </a:prstGeom>
            <a:noFill/>
            <a:ln w="57150" cap="flat" cmpd="sng" algn="ctr">
              <a:solidFill>
                <a:schemeClr val="accent1">
                  <a:tint val="60000"/>
                  <a:alpha val="73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  <a:cs typeface="+mn-cs"/>
              </a:endParaRPr>
            </a:p>
          </p:txBody>
        </p:sp>
        <p:sp>
          <p:nvSpPr>
            <p:cNvPr id="16" name="Straight Connector 15"/>
            <p:cNvSpPr>
              <a:spLocks noChangeShapeType="1"/>
            </p:cNvSpPr>
            <p:nvPr/>
          </p:nvSpPr>
          <p:spPr bwMode="auto">
            <a:xfrm>
              <a:off x="915393" y="0"/>
              <a:ext cx="0" cy="6858000"/>
            </a:xfrm>
            <a:prstGeom prst="line">
              <a:avLst/>
            </a:prstGeom>
            <a:noFill/>
            <a:ln w="57150" cap="flat" cmpd="sng" algn="ctr">
              <a:solidFill>
                <a:schemeClr val="accent1">
                  <a:tint val="20000"/>
                  <a:alpha val="83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  <a:cs typeface="+mn-cs"/>
              </a:endParaRPr>
            </a:p>
          </p:txBody>
        </p:sp>
        <p:sp>
          <p:nvSpPr>
            <p:cNvPr id="17" name="Straight Connector 16"/>
            <p:cNvSpPr>
              <a:spLocks noChangeShapeType="1"/>
            </p:cNvSpPr>
            <p:nvPr/>
          </p:nvSpPr>
          <p:spPr bwMode="auto">
            <a:xfrm>
              <a:off x="854334" y="0"/>
              <a:ext cx="0" cy="6858000"/>
            </a:xfrm>
            <a:prstGeom prst="line">
              <a:avLst/>
            </a:prstGeom>
            <a:noFill/>
            <a:ln w="57150" cap="flat" cmpd="sng" algn="ctr">
              <a:solidFill>
                <a:schemeClr val="accent1">
                  <a:tint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  <a:cs typeface="+mn-cs"/>
              </a:endParaRPr>
            </a:p>
          </p:txBody>
        </p:sp>
        <p:sp>
          <p:nvSpPr>
            <p:cNvPr id="18" name="Straight Connector 17"/>
            <p:cNvSpPr>
              <a:spLocks noChangeShapeType="1"/>
            </p:cNvSpPr>
            <p:nvPr/>
          </p:nvSpPr>
          <p:spPr bwMode="auto">
            <a:xfrm>
              <a:off x="1727200" y="0"/>
              <a:ext cx="0" cy="6858000"/>
            </a:xfrm>
            <a:prstGeom prst="line">
              <a:avLst/>
            </a:prstGeom>
            <a:noFill/>
            <a:ln w="28575" cap="flat" cmpd="sng" algn="ctr">
              <a:solidFill>
                <a:schemeClr val="accent1">
                  <a:tint val="60000"/>
                  <a:alpha val="82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  <a:cs typeface="+mn-cs"/>
              </a:endParaRPr>
            </a:p>
          </p:txBody>
        </p:sp>
        <p:sp>
          <p:nvSpPr>
            <p:cNvPr id="19" name="Straight Connector 18"/>
            <p:cNvSpPr>
              <a:spLocks noChangeShapeType="1"/>
            </p:cNvSpPr>
            <p:nvPr/>
          </p:nvSpPr>
          <p:spPr bwMode="auto">
            <a:xfrm>
              <a:off x="1066653" y="0"/>
              <a:ext cx="0" cy="6858000"/>
            </a:xfrm>
            <a:prstGeom prst="line">
              <a:avLst/>
            </a:prstGeom>
            <a:noFill/>
            <a:ln w="9525" cap="flat" cmpd="sng" algn="ctr">
              <a:solidFill>
                <a:schemeClr val="accent1">
                  <a:tint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  <a:cs typeface="+mn-cs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1217913" y="0"/>
              <a:ext cx="77711" cy="6858000"/>
            </a:xfrm>
            <a:prstGeom prst="rect">
              <a:avLst/>
            </a:prstGeom>
            <a:solidFill>
              <a:schemeClr val="accent1">
                <a:tint val="60000"/>
                <a:alpha val="51000"/>
              </a:schemeClr>
            </a:solidFill>
            <a:ln w="38100" cap="rnd" cmpd="sng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</p:grpSp>
      <p:sp>
        <p:nvSpPr>
          <p:cNvPr id="21" name="Rectangle 73"/>
          <p:cNvSpPr>
            <a:spLocks noChangeArrowheads="1"/>
          </p:cNvSpPr>
          <p:nvPr userDrawn="1"/>
        </p:nvSpPr>
        <p:spPr bwMode="auto">
          <a:xfrm>
            <a:off x="2049463" y="1084263"/>
            <a:ext cx="10142537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/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en-US" sz="1050" b="1">
                <a:solidFill>
                  <a:srgbClr val="001D4B"/>
                </a:solidFill>
                <a:latin typeface="Arial" charset="0"/>
                <a:cs typeface="Arial" charset="0"/>
              </a:rPr>
              <a:t>HCMC UNIVERSITY OF TECHNOLOGY AND EDUCATION</a:t>
            </a:r>
          </a:p>
        </p:txBody>
      </p:sp>
      <p:sp>
        <p:nvSpPr>
          <p:cNvPr id="22" name="Rectangle 3"/>
          <p:cNvSpPr>
            <a:spLocks noChangeArrowheads="1"/>
          </p:cNvSpPr>
          <p:nvPr userDrawn="1"/>
        </p:nvSpPr>
        <p:spPr bwMode="auto">
          <a:xfrm>
            <a:off x="6438900" y="365125"/>
            <a:ext cx="5567363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20000"/>
              </a:spcBef>
              <a:defRPr/>
            </a:pPr>
            <a:r>
              <a:rPr lang="en-US" sz="1200" b="1" smtClean="0">
                <a:solidFill>
                  <a:srgbClr val="1764A8"/>
                </a:solidFill>
              </a:rPr>
              <a:t>No.1 Vo Van Ngan Street, Thu Duc Dist., HCMC, VN</a:t>
            </a:r>
          </a:p>
          <a:p>
            <a:pPr algn="r" eaLnBrk="1" hangingPunct="1">
              <a:spcBef>
                <a:spcPct val="20000"/>
              </a:spcBef>
              <a:defRPr/>
            </a:pPr>
            <a:r>
              <a:rPr lang="en-US" sz="1200" b="1" smtClean="0">
                <a:solidFill>
                  <a:srgbClr val="1764A8"/>
                </a:solidFill>
              </a:rPr>
              <a:t>Tel: +84 8 37221223,  Fax: +84 8 38960640</a:t>
            </a:r>
            <a:r>
              <a:rPr lang="en-GB" sz="1200" b="1" smtClean="0">
                <a:solidFill>
                  <a:srgbClr val="1764A8"/>
                </a:solidFill>
              </a:rPr>
              <a:t> </a:t>
            </a:r>
            <a:endParaRPr lang="de-DE" sz="1200" b="1" smtClean="0">
              <a:solidFill>
                <a:srgbClr val="1764A8"/>
              </a:solidFill>
            </a:endParaRPr>
          </a:p>
        </p:txBody>
      </p:sp>
      <p:pic>
        <p:nvPicPr>
          <p:cNvPr id="23" name="Picture 3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8" y="33338"/>
            <a:ext cx="571817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6267" y="4406903"/>
            <a:ext cx="8600017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26267" y="2906713"/>
            <a:ext cx="8600017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z="1600" b="1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66D648F2-FCAD-4DED-8A64-54F7593D095B}" type="datetime1">
              <a:rPr lang="en-US"/>
              <a:pPr>
                <a:defRPr/>
              </a:pPr>
              <a:t>5/5/2018</a:t>
            </a:fld>
            <a:endParaRPr lang="en-US"/>
          </a:p>
        </p:txBody>
      </p:sp>
      <p:sp>
        <p:nvSpPr>
          <p:cNvPr id="25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0A8316-56A3-41ED-B3CF-E89D289C3E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036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63"/>
          <p:cNvSpPr>
            <a:spLocks noChangeShapeType="1"/>
          </p:cNvSpPr>
          <p:nvPr userDrawn="1"/>
        </p:nvSpPr>
        <p:spPr bwMode="auto">
          <a:xfrm>
            <a:off x="-17463" y="1052513"/>
            <a:ext cx="12192001" cy="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6" name="Line 64"/>
          <p:cNvSpPr>
            <a:spLocks noChangeShapeType="1"/>
          </p:cNvSpPr>
          <p:nvPr userDrawn="1"/>
        </p:nvSpPr>
        <p:spPr bwMode="auto">
          <a:xfrm>
            <a:off x="0" y="1243013"/>
            <a:ext cx="12192000" cy="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7" name="Rectangle 73"/>
          <p:cNvSpPr>
            <a:spLocks noChangeArrowheads="1"/>
          </p:cNvSpPr>
          <p:nvPr/>
        </p:nvSpPr>
        <p:spPr bwMode="auto">
          <a:xfrm>
            <a:off x="2049463" y="1084263"/>
            <a:ext cx="10142537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1000" smtClean="0">
                <a:solidFill>
                  <a:srgbClr val="001D4B"/>
                </a:solidFill>
              </a:rPr>
              <a:t>UNIVERSITY OF TECHNICAL EDUCATION  HCMC – Academic Affair Office </a:t>
            </a:r>
          </a:p>
        </p:txBody>
      </p:sp>
      <p:sp>
        <p:nvSpPr>
          <p:cNvPr id="8" name="Rectangle 12"/>
          <p:cNvSpPr>
            <a:spLocks noChangeArrowheads="1"/>
          </p:cNvSpPr>
          <p:nvPr userDrawn="1"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graphicFrame>
        <p:nvGraphicFramePr>
          <p:cNvPr id="9" name="Object 2"/>
          <p:cNvGraphicFramePr>
            <a:graphicFrameLocks noChangeAspect="1"/>
          </p:cNvGraphicFramePr>
          <p:nvPr userDrawn="1"/>
        </p:nvGraphicFramePr>
        <p:xfrm>
          <a:off x="152400" y="65088"/>
          <a:ext cx="1157288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98" name="Bitmap Image" r:id="rId3" imgW="1542857" imgH="1580952" progId="Paint.Picture">
                  <p:embed/>
                </p:oleObj>
              </mc:Choice>
              <mc:Fallback>
                <p:oleObj name="Bitmap Image" r:id="rId3" imgW="1542857" imgH="1580952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65088"/>
                        <a:ext cx="1157288" cy="849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/>
          <p:cNvCxnSpPr/>
          <p:nvPr userDrawn="1"/>
        </p:nvCxnSpPr>
        <p:spPr>
          <a:xfrm>
            <a:off x="304800" y="6240463"/>
            <a:ext cx="1170146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Picture 4" descr="TOA NHA TRUNG TAM DHSPKT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6223000"/>
            <a:ext cx="1863726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447800"/>
            <a:ext cx="58420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0000" y="1447800"/>
            <a:ext cx="58420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z="1600" b="1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937AF770-A33D-4D28-85A0-A4BBDD8463B3}" type="datetime1">
              <a:rPr lang="en-US"/>
              <a:pPr>
                <a:defRPr/>
              </a:pPr>
              <a:t>5/5/2018</a:t>
            </a:fld>
            <a:endParaRPr lang="en-US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FDCA32-BD4F-4887-A5D8-3B53DD2F2B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28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63"/>
          <p:cNvSpPr>
            <a:spLocks noChangeShapeType="1"/>
          </p:cNvSpPr>
          <p:nvPr userDrawn="1"/>
        </p:nvSpPr>
        <p:spPr bwMode="auto">
          <a:xfrm>
            <a:off x="-17463" y="1052513"/>
            <a:ext cx="12192001" cy="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8" name="Line 64"/>
          <p:cNvSpPr>
            <a:spLocks noChangeShapeType="1"/>
          </p:cNvSpPr>
          <p:nvPr userDrawn="1"/>
        </p:nvSpPr>
        <p:spPr bwMode="auto">
          <a:xfrm>
            <a:off x="0" y="1243013"/>
            <a:ext cx="12192000" cy="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9" name="Rectangle 73"/>
          <p:cNvSpPr>
            <a:spLocks noChangeArrowheads="1"/>
          </p:cNvSpPr>
          <p:nvPr/>
        </p:nvSpPr>
        <p:spPr bwMode="auto">
          <a:xfrm>
            <a:off x="2049463" y="1084263"/>
            <a:ext cx="10142537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1000" smtClean="0">
                <a:solidFill>
                  <a:srgbClr val="001D4B"/>
                </a:solidFill>
              </a:rPr>
              <a:t>UNIVERSITY OF TECHNICAL EDUCATION  HCMC – Academic Affair Office </a:t>
            </a:r>
          </a:p>
        </p:txBody>
      </p:sp>
      <p:sp>
        <p:nvSpPr>
          <p:cNvPr id="10" name="Rectangle 12"/>
          <p:cNvSpPr>
            <a:spLocks noChangeArrowheads="1"/>
          </p:cNvSpPr>
          <p:nvPr userDrawn="1"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graphicFrame>
        <p:nvGraphicFramePr>
          <p:cNvPr id="11" name="Object 2"/>
          <p:cNvGraphicFramePr>
            <a:graphicFrameLocks noChangeAspect="1"/>
          </p:cNvGraphicFramePr>
          <p:nvPr userDrawn="1"/>
        </p:nvGraphicFramePr>
        <p:xfrm>
          <a:off x="152400" y="65088"/>
          <a:ext cx="1157288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22" name="Bitmap Image" r:id="rId3" imgW="1542857" imgH="1580952" progId="Paint.Picture">
                  <p:embed/>
                </p:oleObj>
              </mc:Choice>
              <mc:Fallback>
                <p:oleObj name="Bitmap Image" r:id="rId3" imgW="1542857" imgH="1580952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65088"/>
                        <a:ext cx="1157288" cy="849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Connector 11"/>
          <p:cNvCxnSpPr/>
          <p:nvPr userDrawn="1"/>
        </p:nvCxnSpPr>
        <p:spPr>
          <a:xfrm>
            <a:off x="304800" y="6240463"/>
            <a:ext cx="1170146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3" name="Picture 4" descr="TOA NHA TRUNG TAM DHSPKT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6223000"/>
            <a:ext cx="1863726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z="1600" b="1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4DB666C-A1DD-4E6F-9C2C-9378492B1D11}" type="datetime1">
              <a:rPr lang="en-US"/>
              <a:pPr>
                <a:defRPr/>
              </a:pPr>
              <a:t>5/5/2018</a:t>
            </a:fld>
            <a:endParaRPr lang="en-US"/>
          </a:p>
        </p:txBody>
      </p:sp>
      <p:sp>
        <p:nvSpPr>
          <p:cNvPr id="15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C48310-7170-4C08-87AD-598E67F49B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142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63"/>
          <p:cNvSpPr>
            <a:spLocks noChangeShapeType="1"/>
          </p:cNvSpPr>
          <p:nvPr userDrawn="1"/>
        </p:nvSpPr>
        <p:spPr bwMode="auto">
          <a:xfrm>
            <a:off x="-17463" y="1052513"/>
            <a:ext cx="12192001" cy="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4" name="Line 64"/>
          <p:cNvSpPr>
            <a:spLocks noChangeShapeType="1"/>
          </p:cNvSpPr>
          <p:nvPr userDrawn="1"/>
        </p:nvSpPr>
        <p:spPr bwMode="auto">
          <a:xfrm>
            <a:off x="0" y="1243013"/>
            <a:ext cx="12192000" cy="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5" name="Rectangle 73"/>
          <p:cNvSpPr>
            <a:spLocks noChangeArrowheads="1"/>
          </p:cNvSpPr>
          <p:nvPr/>
        </p:nvSpPr>
        <p:spPr bwMode="auto">
          <a:xfrm>
            <a:off x="2049463" y="1084263"/>
            <a:ext cx="10142537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1000" smtClean="0">
                <a:solidFill>
                  <a:srgbClr val="001D4B"/>
                </a:solidFill>
              </a:rPr>
              <a:t>UNIVERSITY OF TECHNICAL EDUCATION  HCMC – Academic Affair Office </a:t>
            </a:r>
          </a:p>
        </p:txBody>
      </p:sp>
      <p:sp>
        <p:nvSpPr>
          <p:cNvPr id="6" name="Rectangle 12"/>
          <p:cNvSpPr>
            <a:spLocks noChangeArrowheads="1"/>
          </p:cNvSpPr>
          <p:nvPr userDrawn="1"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 userDrawn="1"/>
        </p:nvGraphicFramePr>
        <p:xfrm>
          <a:off x="152400" y="65088"/>
          <a:ext cx="1157288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46" name="Bitmap Image" r:id="rId3" imgW="1542857" imgH="1580952" progId="Paint.Picture">
                  <p:embed/>
                </p:oleObj>
              </mc:Choice>
              <mc:Fallback>
                <p:oleObj name="Bitmap Image" r:id="rId3" imgW="1542857" imgH="1580952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65088"/>
                        <a:ext cx="1157288" cy="849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Connector 7"/>
          <p:cNvCxnSpPr/>
          <p:nvPr userDrawn="1"/>
        </p:nvCxnSpPr>
        <p:spPr>
          <a:xfrm>
            <a:off x="304800" y="6240463"/>
            <a:ext cx="1170146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4" descr="TOA NHA TRUNG TAM DHSPKT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6223000"/>
            <a:ext cx="1863726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z="1600" b="1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CE83F1C-5400-4AB0-85ED-000C757CB160}" type="datetime1">
              <a:rPr lang="en-US"/>
              <a:pPr>
                <a:defRPr/>
              </a:pPr>
              <a:t>5/5/2018</a:t>
            </a:fld>
            <a:endParaRPr lang="en-US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80C46-B594-4694-9579-C735BEA0FE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522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63"/>
          <p:cNvSpPr>
            <a:spLocks noChangeShapeType="1"/>
          </p:cNvSpPr>
          <p:nvPr userDrawn="1"/>
        </p:nvSpPr>
        <p:spPr bwMode="auto">
          <a:xfrm>
            <a:off x="-17463" y="1052513"/>
            <a:ext cx="12192001" cy="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3" name="Line 64"/>
          <p:cNvSpPr>
            <a:spLocks noChangeShapeType="1"/>
          </p:cNvSpPr>
          <p:nvPr userDrawn="1"/>
        </p:nvSpPr>
        <p:spPr bwMode="auto">
          <a:xfrm>
            <a:off x="0" y="1243013"/>
            <a:ext cx="12192000" cy="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4" name="Rectangle 73"/>
          <p:cNvSpPr>
            <a:spLocks noChangeArrowheads="1"/>
          </p:cNvSpPr>
          <p:nvPr/>
        </p:nvSpPr>
        <p:spPr bwMode="auto">
          <a:xfrm>
            <a:off x="2049463" y="1084263"/>
            <a:ext cx="10142537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1000" smtClean="0">
                <a:solidFill>
                  <a:srgbClr val="001D4B"/>
                </a:solidFill>
              </a:rPr>
              <a:t>UNIVERSITY OF TECHNICAL EDUCATION  HCMC – Academic Affair Office </a:t>
            </a:r>
          </a:p>
        </p:txBody>
      </p:sp>
      <p:sp>
        <p:nvSpPr>
          <p:cNvPr id="5" name="Rectangle 12"/>
          <p:cNvSpPr>
            <a:spLocks noChangeArrowheads="1"/>
          </p:cNvSpPr>
          <p:nvPr userDrawn="1"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 userDrawn="1"/>
        </p:nvGraphicFramePr>
        <p:xfrm>
          <a:off x="152400" y="65088"/>
          <a:ext cx="1157288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70" name="Bitmap Image" r:id="rId3" imgW="1542857" imgH="1580952" progId="Paint.Picture">
                  <p:embed/>
                </p:oleObj>
              </mc:Choice>
              <mc:Fallback>
                <p:oleObj name="Bitmap Image" r:id="rId3" imgW="1542857" imgH="1580952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65088"/>
                        <a:ext cx="1157288" cy="849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/>
          <p:cNvCxnSpPr/>
          <p:nvPr userDrawn="1"/>
        </p:nvCxnSpPr>
        <p:spPr>
          <a:xfrm>
            <a:off x="304800" y="6240463"/>
            <a:ext cx="1170146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TOA NHA TRUNG TAM DHSPKT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6223000"/>
            <a:ext cx="1863726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z="1600" b="1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015D734E-180B-4A37-9ADD-61004C92FC0E}" type="datetime1">
              <a:rPr lang="en-US"/>
              <a:pPr>
                <a:defRPr/>
              </a:pPr>
              <a:t>5/5/2018</a:t>
            </a:fld>
            <a:endParaRPr lang="en-US"/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8A4F55-154D-4BCB-88F2-75D54BC3F9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5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63"/>
          <p:cNvSpPr>
            <a:spLocks noChangeShapeType="1"/>
          </p:cNvSpPr>
          <p:nvPr userDrawn="1"/>
        </p:nvSpPr>
        <p:spPr bwMode="auto">
          <a:xfrm>
            <a:off x="-17463" y="1052513"/>
            <a:ext cx="12192001" cy="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6" name="Line 64"/>
          <p:cNvSpPr>
            <a:spLocks noChangeShapeType="1"/>
          </p:cNvSpPr>
          <p:nvPr userDrawn="1"/>
        </p:nvSpPr>
        <p:spPr bwMode="auto">
          <a:xfrm>
            <a:off x="0" y="1243013"/>
            <a:ext cx="12192000" cy="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7" name="Rectangle 73"/>
          <p:cNvSpPr>
            <a:spLocks noChangeArrowheads="1"/>
          </p:cNvSpPr>
          <p:nvPr/>
        </p:nvSpPr>
        <p:spPr bwMode="auto">
          <a:xfrm>
            <a:off x="2049463" y="1084263"/>
            <a:ext cx="10142537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1000" smtClean="0">
                <a:solidFill>
                  <a:srgbClr val="001D4B"/>
                </a:solidFill>
              </a:rPr>
              <a:t>UNIVERSITY OF TECHNICAL EDUCATION  HCMC – Academic Affair Office </a:t>
            </a:r>
          </a:p>
        </p:txBody>
      </p:sp>
      <p:sp>
        <p:nvSpPr>
          <p:cNvPr id="8" name="Rectangle 12"/>
          <p:cNvSpPr>
            <a:spLocks noChangeArrowheads="1"/>
          </p:cNvSpPr>
          <p:nvPr userDrawn="1"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graphicFrame>
        <p:nvGraphicFramePr>
          <p:cNvPr id="9" name="Object 2"/>
          <p:cNvGraphicFramePr>
            <a:graphicFrameLocks noChangeAspect="1"/>
          </p:cNvGraphicFramePr>
          <p:nvPr userDrawn="1"/>
        </p:nvGraphicFramePr>
        <p:xfrm>
          <a:off x="152400" y="65088"/>
          <a:ext cx="1157288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94" name="Bitmap Image" r:id="rId3" imgW="1542857" imgH="1580952" progId="Paint.Picture">
                  <p:embed/>
                </p:oleObj>
              </mc:Choice>
              <mc:Fallback>
                <p:oleObj name="Bitmap Image" r:id="rId3" imgW="1542857" imgH="1580952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65088"/>
                        <a:ext cx="1157288" cy="849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/>
          <p:cNvCxnSpPr/>
          <p:nvPr userDrawn="1"/>
        </p:nvCxnSpPr>
        <p:spPr>
          <a:xfrm>
            <a:off x="304800" y="6240463"/>
            <a:ext cx="1170146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Picture 4" descr="TOA NHA TRUNG TAM DHSPKT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6223000"/>
            <a:ext cx="1863726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z="1600" b="1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3EF290A2-47DB-469E-AC94-0C630857E946}" type="datetime1">
              <a:rPr lang="en-US"/>
              <a:pPr>
                <a:defRPr/>
              </a:pPr>
              <a:t>5/5/2018</a:t>
            </a:fld>
            <a:endParaRPr lang="en-US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24C0D-7AE0-4F01-92DE-BF86201B6B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4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63"/>
          <p:cNvSpPr>
            <a:spLocks noChangeShapeType="1"/>
          </p:cNvSpPr>
          <p:nvPr userDrawn="1"/>
        </p:nvSpPr>
        <p:spPr bwMode="auto">
          <a:xfrm>
            <a:off x="-17463" y="1052513"/>
            <a:ext cx="12192001" cy="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6" name="Line 64"/>
          <p:cNvSpPr>
            <a:spLocks noChangeShapeType="1"/>
          </p:cNvSpPr>
          <p:nvPr userDrawn="1"/>
        </p:nvSpPr>
        <p:spPr bwMode="auto">
          <a:xfrm>
            <a:off x="0" y="1243013"/>
            <a:ext cx="12192000" cy="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7" name="Rectangle 73"/>
          <p:cNvSpPr>
            <a:spLocks noChangeArrowheads="1"/>
          </p:cNvSpPr>
          <p:nvPr/>
        </p:nvSpPr>
        <p:spPr bwMode="auto">
          <a:xfrm>
            <a:off x="2049463" y="1084263"/>
            <a:ext cx="10142537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1000" smtClean="0">
                <a:solidFill>
                  <a:srgbClr val="001D4B"/>
                </a:solidFill>
              </a:rPr>
              <a:t>UNIVERSITY OF TECHNICAL EDUCATION  HCMC – Academic Affair Office </a:t>
            </a:r>
          </a:p>
        </p:txBody>
      </p:sp>
      <p:sp>
        <p:nvSpPr>
          <p:cNvPr id="8" name="Rectangle 12"/>
          <p:cNvSpPr>
            <a:spLocks noChangeArrowheads="1"/>
          </p:cNvSpPr>
          <p:nvPr userDrawn="1"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graphicFrame>
        <p:nvGraphicFramePr>
          <p:cNvPr id="9" name="Object 2"/>
          <p:cNvGraphicFramePr>
            <a:graphicFrameLocks noChangeAspect="1"/>
          </p:cNvGraphicFramePr>
          <p:nvPr userDrawn="1"/>
        </p:nvGraphicFramePr>
        <p:xfrm>
          <a:off x="152400" y="65088"/>
          <a:ext cx="1157288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18" name="Bitmap Image" r:id="rId3" imgW="1542857" imgH="1580952" progId="Paint.Picture">
                  <p:embed/>
                </p:oleObj>
              </mc:Choice>
              <mc:Fallback>
                <p:oleObj name="Bitmap Image" r:id="rId3" imgW="1542857" imgH="1580952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65088"/>
                        <a:ext cx="1157288" cy="849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/>
          <p:cNvCxnSpPr/>
          <p:nvPr userDrawn="1"/>
        </p:nvCxnSpPr>
        <p:spPr>
          <a:xfrm>
            <a:off x="304800" y="6240463"/>
            <a:ext cx="1170146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Picture 4" descr="TOA NHA TRUNG TAM DHSPKT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6223000"/>
            <a:ext cx="1863726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z="1600" b="1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A4AFBCE-2AD4-4003-BD6D-A1242A9A4D8A}" type="datetime1">
              <a:rPr lang="en-US"/>
              <a:pPr>
                <a:defRPr/>
              </a:pPr>
              <a:t>5/5/2018</a:t>
            </a:fld>
            <a:endParaRPr lang="en-US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4673CB-B7CF-441E-904B-28E28AE8A8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00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447800"/>
            <a:ext cx="11715750" cy="476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Textmasterformate durch Klicken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930400" y="381000"/>
            <a:ext cx="9956800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Titelmasterformat durch Klicken bearbeiten</a:t>
            </a:r>
          </a:p>
        </p:txBody>
      </p:sp>
      <p:sp>
        <p:nvSpPr>
          <p:cNvPr id="1028" name="Line 63"/>
          <p:cNvSpPr>
            <a:spLocks noChangeShapeType="1"/>
          </p:cNvSpPr>
          <p:nvPr userDrawn="1"/>
        </p:nvSpPr>
        <p:spPr bwMode="auto">
          <a:xfrm>
            <a:off x="-17463" y="1052513"/>
            <a:ext cx="12192001" cy="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1029" name="Line 64"/>
          <p:cNvSpPr>
            <a:spLocks noChangeShapeType="1"/>
          </p:cNvSpPr>
          <p:nvPr userDrawn="1"/>
        </p:nvSpPr>
        <p:spPr bwMode="auto">
          <a:xfrm>
            <a:off x="0" y="1243013"/>
            <a:ext cx="12192000" cy="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2" name="Rectangle 12"/>
          <p:cNvSpPr>
            <a:spLocks noChangeArrowheads="1"/>
          </p:cNvSpPr>
          <p:nvPr userDrawn="1"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04800" y="6240463"/>
            <a:ext cx="1170146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2049463" y="635793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600" b="1">
                <a:solidFill>
                  <a:schemeClr val="tx2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DE758BDB-07E0-465A-BA3A-DC8AB04565BE}" type="datetime1">
              <a:rPr lang="en-US"/>
              <a:pPr>
                <a:defRPr/>
              </a:pPr>
              <a:t>5/5/2018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9161463" y="6357938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b="1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0B881909-3957-42E3-A867-EAA0E55EB2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4" name="Picture 4" descr="TOA NHA TRUNG TAM DHSPKT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6223000"/>
            <a:ext cx="1863726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73"/>
          <p:cNvSpPr>
            <a:spLocks noChangeArrowheads="1"/>
          </p:cNvSpPr>
          <p:nvPr userDrawn="1"/>
        </p:nvSpPr>
        <p:spPr bwMode="auto">
          <a:xfrm>
            <a:off x="2049463" y="1084263"/>
            <a:ext cx="10142537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/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en-US" sz="1050" b="1">
                <a:solidFill>
                  <a:srgbClr val="001D4B"/>
                </a:solidFill>
                <a:latin typeface="Arial" charset="0"/>
                <a:cs typeface="Arial" charset="0"/>
              </a:rPr>
              <a:t>HCMC UNIVERSITY OF TECHNOLOGY AND  EDUCATION </a:t>
            </a:r>
          </a:p>
        </p:txBody>
      </p:sp>
      <p:pic>
        <p:nvPicPr>
          <p:cNvPr id="1036" name="Picture 15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10"/>
          <a:stretch>
            <a:fillRect/>
          </a:stretch>
        </p:blipFill>
        <p:spPr bwMode="auto">
          <a:xfrm>
            <a:off x="147638" y="33338"/>
            <a:ext cx="1160462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ü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1.xml"/><Relationship Id="rId4" Type="http://schemas.openxmlformats.org/officeDocument/2006/relationships/slide" Target="slide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slide" Target="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11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paper/IEEE/paper01_Duong_Van_Binh_10.1109@ICSSE.2017.8030832_effect.pdf" TargetMode="External"/><Relationship Id="rId2" Type="http://schemas.openxmlformats.org/officeDocument/2006/relationships/hyperlink" Target="paper/BME7/BME7_Full_text_in_PDF_146%20(1)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paper/IEEE/paper02_Duong_Van_Binh_10.1109@ICSSE.2017.8030833_error.pdf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10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8651" y="1801813"/>
            <a:ext cx="10293350" cy="1362075"/>
          </a:xfrm>
        </p:spPr>
        <p:txBody>
          <a:bodyPr/>
          <a:lstStyle/>
          <a:p>
            <a:pPr algn="ctr">
              <a:defRPr/>
            </a:pPr>
            <a:r>
              <a:rPr lang="en-US" sz="3200" dirty="0"/>
              <a:t>BẢO VỆ LUẬN VĂN THẠC SĨ</a:t>
            </a:r>
            <a:r>
              <a:rPr lang="en-US" sz="3200" dirty="0" smtClean="0"/>
              <a:t>:</a:t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err="1" smtClean="0"/>
              <a:t>ứng</a:t>
            </a:r>
            <a:r>
              <a:rPr lang="en-US" sz="3200" dirty="0" smtClean="0"/>
              <a:t> </a:t>
            </a:r>
            <a:r>
              <a:rPr lang="en-US" sz="3200" dirty="0" err="1" smtClean="0"/>
              <a:t>dụng</a:t>
            </a:r>
            <a:r>
              <a:rPr lang="en-US" sz="3200" dirty="0" smtClean="0"/>
              <a:t> </a:t>
            </a:r>
            <a:r>
              <a:rPr lang="en-US" sz="3200" dirty="0" err="1" smtClean="0"/>
              <a:t>phương</a:t>
            </a:r>
            <a:r>
              <a:rPr lang="en-US" sz="3200" dirty="0" smtClean="0"/>
              <a:t> </a:t>
            </a:r>
            <a:r>
              <a:rPr lang="en-US" sz="3200" dirty="0" err="1" smtClean="0"/>
              <a:t>pháp</a:t>
            </a:r>
            <a:r>
              <a:rPr lang="en-US" sz="3200" dirty="0" smtClean="0"/>
              <a:t> </a:t>
            </a:r>
            <a:r>
              <a:rPr lang="en-US" sz="3200" dirty="0" err="1" smtClean="0"/>
              <a:t>học</a:t>
            </a:r>
            <a:r>
              <a:rPr lang="en-US" sz="3200" dirty="0" smtClean="0"/>
              <a:t> </a:t>
            </a:r>
            <a:r>
              <a:rPr lang="en-US" sz="3200" dirty="0" err="1" smtClean="0"/>
              <a:t>Tập</a:t>
            </a:r>
            <a:r>
              <a:rPr lang="en-US" sz="3200" dirty="0" smtClean="0"/>
              <a:t> </a:t>
            </a:r>
            <a:r>
              <a:rPr lang="en-US" sz="3200" dirty="0" err="1" smtClean="0"/>
              <a:t>chuyển</a:t>
            </a:r>
            <a:r>
              <a:rPr lang="en-US" sz="3200" dirty="0" smtClean="0"/>
              <a:t> </a:t>
            </a:r>
            <a:r>
              <a:rPr lang="en-US" sz="3200" dirty="0" err="1" smtClean="0"/>
              <a:t>đổi</a:t>
            </a:r>
            <a:r>
              <a:rPr lang="en-US" sz="3200" dirty="0" smtClean="0"/>
              <a:t> </a:t>
            </a:r>
            <a:r>
              <a:rPr lang="en-US" sz="3200" dirty="0" err="1" smtClean="0"/>
              <a:t>trong</a:t>
            </a:r>
            <a:r>
              <a:rPr lang="en-US" sz="3200" dirty="0" smtClean="0"/>
              <a:t> </a:t>
            </a:r>
            <a:r>
              <a:rPr lang="en-US" sz="3200" dirty="0" err="1" smtClean="0"/>
              <a:t>nhận</a:t>
            </a:r>
            <a:r>
              <a:rPr lang="en-US" sz="3200" dirty="0" smtClean="0"/>
              <a:t> </a:t>
            </a:r>
            <a:r>
              <a:rPr lang="en-US" sz="3200" dirty="0" err="1" smtClean="0"/>
              <a:t>diện</a:t>
            </a:r>
            <a:r>
              <a:rPr lang="en-US" sz="3200" dirty="0" smtClean="0"/>
              <a:t> </a:t>
            </a:r>
            <a:r>
              <a:rPr lang="en-US" sz="3200" dirty="0" err="1" smtClean="0"/>
              <a:t>bệnh</a:t>
            </a:r>
            <a:r>
              <a:rPr lang="en-US" sz="3200" dirty="0" smtClean="0"/>
              <a:t> </a:t>
            </a:r>
            <a:r>
              <a:rPr lang="en-US" sz="3200" dirty="0" err="1" smtClean="0"/>
              <a:t>tim</a:t>
            </a:r>
            <a:endParaRPr lang="en-US" sz="3200" dirty="0"/>
          </a:p>
        </p:txBody>
      </p:sp>
      <p:sp>
        <p:nvSpPr>
          <p:cNvPr id="15363" name="Text Placeholder 2"/>
          <p:cNvSpPr>
            <a:spLocks noGrp="1"/>
          </p:cNvSpPr>
          <p:nvPr>
            <p:ph type="body" idx="1"/>
          </p:nvPr>
        </p:nvSpPr>
        <p:spPr>
          <a:xfrm>
            <a:off x="3568700" y="5340350"/>
            <a:ext cx="6450013" cy="709613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NGÀNH: KỸ THUẬT ĐIỆN TỬ - 62520203 </a:t>
            </a:r>
          </a:p>
          <a:p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 smtClean="0"/>
              <a:t>dẫn</a:t>
            </a:r>
            <a:r>
              <a:rPr lang="en-US" dirty="0" smtClean="0"/>
              <a:t> </a:t>
            </a:r>
            <a:r>
              <a:rPr lang="en-US" dirty="0" err="1" smtClean="0"/>
              <a:t>khoa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: TS. NGUYỄN THANH HẢI</a:t>
            </a:r>
          </a:p>
          <a:p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viên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:     DƯƠNG VĂN </a:t>
            </a:r>
            <a:r>
              <a:rPr lang="en-US" dirty="0" err="1" smtClean="0"/>
              <a:t>BÌNH</a:t>
            </a:r>
            <a:r>
              <a:rPr lang="en-US" dirty="0" smtClean="0"/>
              <a:t> - 1680701</a:t>
            </a:r>
          </a:p>
        </p:txBody>
      </p:sp>
      <p:sp>
        <p:nvSpPr>
          <p:cNvPr id="15364" name="Date Placeholder 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282B27-3638-49AA-98BA-8F84FF27E0FB}" type="datetime1">
              <a:rPr lang="en-US" sz="1600" smtClean="0">
                <a:solidFill>
                  <a:schemeClr val="tx2"/>
                </a:solidFill>
                <a:cs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5/5/2018</a:t>
            </a:fld>
            <a:endParaRPr lang="en-US" sz="1600" smtClean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  <p:sp>
        <p:nvSpPr>
          <p:cNvPr id="1536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569575D-C8AA-4452-A480-A620F163A829}" type="slidenum">
              <a:rPr lang="en-US" sz="1800" smtClean="0">
                <a:solidFill>
                  <a:schemeClr val="tx2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en-US" sz="180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</a:t>
            </a:r>
            <a:r>
              <a:rPr lang="en-US" smtClean="0"/>
              <a:t>. </a:t>
            </a:r>
            <a:r>
              <a:rPr lang="en-US" dirty="0" err="1" smtClean="0"/>
              <a:t>Trích</a:t>
            </a:r>
            <a:r>
              <a:rPr lang="en-US" dirty="0" smtClean="0"/>
              <a:t> </a:t>
            </a: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trưng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642ABB0-ADEC-4C3D-9588-145BD0E91D5B}" type="datetime1">
              <a:rPr lang="en-US" smtClean="0"/>
              <a:pPr>
                <a:defRPr/>
              </a:pPr>
              <a:t>5/5/2018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14365E-9737-41A9-85DC-98A9F8E4E5D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9097" y="1098912"/>
            <a:ext cx="6544103" cy="27432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 rotWithShape="1">
          <a:blip r:embed="rId4"/>
          <a:srcRect t="2663"/>
          <a:stretch/>
        </p:blipFill>
        <p:spPr bwMode="auto">
          <a:xfrm>
            <a:off x="9098" y="3788066"/>
            <a:ext cx="6544102" cy="25698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440656" y="1884141"/>
            <a:ext cx="2229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Trước</a:t>
            </a:r>
            <a:r>
              <a:rPr lang="en-US" sz="2400" dirty="0" smtClean="0"/>
              <a:t> </a:t>
            </a:r>
            <a:r>
              <a:rPr lang="en-US" sz="2400" dirty="0" err="1" smtClean="0"/>
              <a:t>khi</a:t>
            </a:r>
            <a:r>
              <a:rPr lang="en-US" sz="2400" dirty="0" smtClean="0"/>
              <a:t> </a:t>
            </a:r>
            <a:r>
              <a:rPr lang="en-US" sz="2400" dirty="0" err="1" smtClean="0"/>
              <a:t>trích</a:t>
            </a:r>
            <a:r>
              <a:rPr lang="en-US" sz="2400" dirty="0" smtClean="0"/>
              <a:t> </a:t>
            </a:r>
            <a:r>
              <a:rPr lang="en-US" sz="2400" dirty="0" err="1" smtClean="0"/>
              <a:t>đăc</a:t>
            </a:r>
            <a:r>
              <a:rPr lang="en-US" sz="2400" dirty="0" smtClean="0"/>
              <a:t> </a:t>
            </a:r>
            <a:r>
              <a:rPr lang="en-US" sz="2400" dirty="0" err="1" smtClean="0"/>
              <a:t>trưng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6754874" y="4549904"/>
            <a:ext cx="1914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Sau </a:t>
            </a:r>
            <a:r>
              <a:rPr lang="en-US" sz="2400" dirty="0" err="1" smtClean="0"/>
              <a:t>khi</a:t>
            </a:r>
            <a:r>
              <a:rPr lang="en-US" sz="2400" dirty="0" smtClean="0"/>
              <a:t> </a:t>
            </a:r>
            <a:r>
              <a:rPr lang="en-US" sz="2400" dirty="0" err="1" smtClean="0"/>
              <a:t>trích</a:t>
            </a:r>
            <a:r>
              <a:rPr lang="en-US" sz="2400" dirty="0" smtClean="0"/>
              <a:t> </a:t>
            </a:r>
            <a:r>
              <a:rPr lang="en-US" sz="2400" dirty="0" err="1" smtClean="0"/>
              <a:t>đăc</a:t>
            </a:r>
            <a:r>
              <a:rPr lang="en-US" sz="2400" dirty="0" smtClean="0"/>
              <a:t> </a:t>
            </a:r>
            <a:r>
              <a:rPr lang="en-US" sz="2400" dirty="0" err="1" smtClean="0"/>
              <a:t>trưng</a:t>
            </a:r>
            <a:endParaRPr lang="en-US" sz="32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8268928" y="1283970"/>
            <a:ext cx="3829665" cy="4822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en-US" sz="2600" dirty="0" err="1" smtClean="0"/>
              <a:t>Băng</a:t>
            </a:r>
            <a:r>
              <a:rPr lang="en-US" sz="2600" dirty="0" smtClean="0"/>
              <a:t> </a:t>
            </a:r>
            <a:r>
              <a:rPr lang="en-US" sz="2600" dirty="0" err="1"/>
              <a:t>tần</a:t>
            </a:r>
            <a:r>
              <a:rPr lang="en-US" sz="2600" dirty="0"/>
              <a:t> </a:t>
            </a:r>
            <a:r>
              <a:rPr lang="en-US" sz="2600" dirty="0" err="1"/>
              <a:t>phụ</a:t>
            </a:r>
            <a:r>
              <a:rPr lang="en-US" sz="2600" dirty="0"/>
              <a:t> </a:t>
            </a:r>
            <a:r>
              <a:rPr lang="en-US" sz="2600" dirty="0" err="1"/>
              <a:t>xấp</a:t>
            </a:r>
            <a:r>
              <a:rPr lang="en-US" sz="2600" dirty="0"/>
              <a:t> </a:t>
            </a:r>
            <a:r>
              <a:rPr lang="en-US" sz="2600" dirty="0" err="1"/>
              <a:t>xỉ</a:t>
            </a:r>
            <a:r>
              <a:rPr lang="en-US" sz="2600" dirty="0"/>
              <a:t> </a:t>
            </a:r>
            <a:r>
              <a:rPr lang="en-US" sz="2600" dirty="0" err="1"/>
              <a:t>cấp</a:t>
            </a:r>
            <a:r>
              <a:rPr lang="en-US" sz="2600" dirty="0"/>
              <a:t> </a:t>
            </a:r>
            <a:r>
              <a:rPr lang="en-US" sz="2600" dirty="0" err="1"/>
              <a:t>độ</a:t>
            </a:r>
            <a:r>
              <a:rPr lang="en-US" sz="2600" dirty="0"/>
              <a:t> </a:t>
            </a:r>
            <a:r>
              <a:rPr lang="en-US" sz="2600" dirty="0" err="1"/>
              <a:t>thứ</a:t>
            </a:r>
            <a:r>
              <a:rPr lang="en-US" sz="2600" dirty="0"/>
              <a:t> </a:t>
            </a:r>
            <a:r>
              <a:rPr lang="en-US" sz="2600" dirty="0" err="1"/>
              <a:t>tư</a:t>
            </a:r>
            <a:r>
              <a:rPr lang="en-US" sz="2600" dirty="0"/>
              <a:t> (the fourth level approximation) </a:t>
            </a:r>
            <a:r>
              <a:rPr lang="en-US" sz="2600" dirty="0" err="1"/>
              <a:t>chứa</a:t>
            </a:r>
            <a:r>
              <a:rPr lang="en-US" sz="2600" dirty="0"/>
              <a:t> </a:t>
            </a:r>
            <a:r>
              <a:rPr lang="en-US" sz="2600" dirty="0" err="1"/>
              <a:t>các</a:t>
            </a:r>
            <a:r>
              <a:rPr lang="en-US" sz="2600" dirty="0"/>
              <a:t> </a:t>
            </a:r>
            <a:r>
              <a:rPr lang="en-US" sz="2600" dirty="0" err="1"/>
              <a:t>tín</a:t>
            </a:r>
            <a:r>
              <a:rPr lang="en-US" sz="2600" dirty="0"/>
              <a:t> </a:t>
            </a:r>
            <a:r>
              <a:rPr lang="en-US" sz="2600" dirty="0" err="1"/>
              <a:t>hiệu</a:t>
            </a:r>
            <a:r>
              <a:rPr lang="en-US" sz="2600" dirty="0"/>
              <a:t> </a:t>
            </a:r>
            <a:r>
              <a:rPr lang="en-US" sz="2600" dirty="0" err="1"/>
              <a:t>có</a:t>
            </a:r>
            <a:r>
              <a:rPr lang="en-US" sz="2600" dirty="0"/>
              <a:t> </a:t>
            </a:r>
            <a:r>
              <a:rPr lang="en-US" sz="2600" dirty="0" err="1"/>
              <a:t>tần</a:t>
            </a:r>
            <a:r>
              <a:rPr lang="en-US" sz="2600" dirty="0"/>
              <a:t> </a:t>
            </a:r>
            <a:r>
              <a:rPr lang="en-US" sz="2600" dirty="0" err="1"/>
              <a:t>số</a:t>
            </a:r>
            <a:r>
              <a:rPr lang="en-US" sz="2600" dirty="0"/>
              <a:t> </a:t>
            </a:r>
            <a:r>
              <a:rPr lang="en-US" sz="2600" dirty="0" err="1"/>
              <a:t>trong</a:t>
            </a:r>
            <a:r>
              <a:rPr lang="en-US" sz="2600" dirty="0"/>
              <a:t> </a:t>
            </a:r>
            <a:r>
              <a:rPr lang="en-US" sz="2600" dirty="0" err="1"/>
              <a:t>dải</a:t>
            </a:r>
            <a:r>
              <a:rPr lang="en-US" sz="2600" dirty="0"/>
              <a:t> </a:t>
            </a:r>
            <a:r>
              <a:rPr lang="en-US" sz="2600" b="1" dirty="0"/>
              <a:t>0-11.25 </a:t>
            </a:r>
            <a:r>
              <a:rPr lang="en-US" sz="2600" b="1" dirty="0" smtClean="0"/>
              <a:t>Hz</a:t>
            </a:r>
          </a:p>
          <a:p>
            <a:pPr algn="just"/>
            <a:endParaRPr lang="en-US" sz="2600" b="1" dirty="0" smtClean="0"/>
          </a:p>
          <a:p>
            <a:pPr algn="just"/>
            <a:r>
              <a:rPr lang="en-US" sz="2600" dirty="0" err="1" smtClean="0"/>
              <a:t>Băng</a:t>
            </a:r>
            <a:r>
              <a:rPr lang="en-US" sz="2600" dirty="0" smtClean="0"/>
              <a:t> </a:t>
            </a:r>
            <a:r>
              <a:rPr lang="en-US" sz="2600" dirty="0" err="1"/>
              <a:t>tầng</a:t>
            </a:r>
            <a:r>
              <a:rPr lang="en-US" sz="2600" dirty="0"/>
              <a:t> </a:t>
            </a:r>
            <a:r>
              <a:rPr lang="en-US" sz="2600" dirty="0" err="1"/>
              <a:t>phụ</a:t>
            </a:r>
            <a:r>
              <a:rPr lang="en-US" sz="2600" dirty="0"/>
              <a:t> chi </a:t>
            </a:r>
            <a:r>
              <a:rPr lang="en-US" sz="2600" dirty="0" err="1"/>
              <a:t>tiết</a:t>
            </a:r>
            <a:r>
              <a:rPr lang="en-US" sz="2600" dirty="0"/>
              <a:t> </a:t>
            </a:r>
            <a:r>
              <a:rPr lang="en-US" sz="2600" dirty="0" err="1"/>
              <a:t>thứ</a:t>
            </a:r>
            <a:r>
              <a:rPr lang="en-US" sz="2600" dirty="0"/>
              <a:t> </a:t>
            </a:r>
            <a:r>
              <a:rPr lang="en-US" sz="2600" dirty="0" err="1"/>
              <a:t>tư</a:t>
            </a:r>
            <a:r>
              <a:rPr lang="en-US" sz="2600" dirty="0"/>
              <a:t> (the fourth level detail) </a:t>
            </a:r>
            <a:r>
              <a:rPr lang="en-US" sz="2600" dirty="0" err="1"/>
              <a:t>chứa</a:t>
            </a:r>
            <a:r>
              <a:rPr lang="en-US" sz="2600" dirty="0"/>
              <a:t> </a:t>
            </a:r>
            <a:r>
              <a:rPr lang="en-US" sz="2600" dirty="0" err="1"/>
              <a:t>các</a:t>
            </a:r>
            <a:r>
              <a:rPr lang="en-US" sz="2600" dirty="0"/>
              <a:t> </a:t>
            </a:r>
            <a:r>
              <a:rPr lang="en-US" sz="2600" dirty="0" err="1"/>
              <a:t>tín</a:t>
            </a:r>
            <a:r>
              <a:rPr lang="en-US" sz="2600" dirty="0"/>
              <a:t> </a:t>
            </a:r>
            <a:r>
              <a:rPr lang="en-US" sz="2600" dirty="0" err="1"/>
              <a:t>hiệu</a:t>
            </a:r>
            <a:r>
              <a:rPr lang="en-US" sz="2600" dirty="0"/>
              <a:t> </a:t>
            </a:r>
            <a:r>
              <a:rPr lang="en-US" sz="2600" dirty="0" err="1"/>
              <a:t>có</a:t>
            </a:r>
            <a:r>
              <a:rPr lang="en-US" sz="2600" dirty="0"/>
              <a:t> </a:t>
            </a:r>
            <a:r>
              <a:rPr lang="en-US" sz="2600" dirty="0" err="1"/>
              <a:t>tần</a:t>
            </a:r>
            <a:r>
              <a:rPr lang="en-US" sz="2600" dirty="0"/>
              <a:t> </a:t>
            </a:r>
            <a:r>
              <a:rPr lang="en-US" sz="2600" dirty="0" err="1"/>
              <a:t>số</a:t>
            </a:r>
            <a:r>
              <a:rPr lang="en-US" sz="2600" dirty="0"/>
              <a:t> </a:t>
            </a:r>
            <a:r>
              <a:rPr lang="en-US" sz="2600" dirty="0" err="1"/>
              <a:t>trong</a:t>
            </a:r>
            <a:r>
              <a:rPr lang="en-US" sz="2600" dirty="0"/>
              <a:t> </a:t>
            </a:r>
            <a:r>
              <a:rPr lang="en-US" sz="2600" dirty="0" err="1"/>
              <a:t>dải</a:t>
            </a:r>
            <a:r>
              <a:rPr lang="en-US" sz="2600" dirty="0"/>
              <a:t> </a:t>
            </a:r>
            <a:r>
              <a:rPr lang="en-US" sz="2600" b="1" dirty="0"/>
              <a:t>11.25-22.5 Hz</a:t>
            </a:r>
            <a:r>
              <a:rPr lang="en-US" sz="2600" dirty="0" smtClean="0"/>
              <a:t>.</a:t>
            </a:r>
          </a:p>
          <a:p>
            <a:pPr algn="just"/>
            <a:endParaRPr lang="en-US" sz="2600" kern="0" dirty="0" smtClean="0"/>
          </a:p>
          <a:p>
            <a:pPr algn="just"/>
            <a:endParaRPr lang="en-US" sz="2600" kern="0" dirty="0"/>
          </a:p>
        </p:txBody>
      </p:sp>
    </p:spTree>
    <p:extLst>
      <p:ext uri="{BB962C8B-B14F-4D97-AF65-F5344CB8AC3E}">
        <p14:creationId xmlns:p14="http://schemas.microsoft.com/office/powerpoint/2010/main" val="123198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5. </a:t>
            </a:r>
            <a:r>
              <a:rPr lang="en-US" dirty="0" err="1" smtClean="0"/>
              <a:t>Giảm</a:t>
            </a:r>
            <a:r>
              <a:rPr lang="en-US" dirty="0"/>
              <a:t> </a:t>
            </a:r>
            <a:r>
              <a:rPr lang="en-US" dirty="0" err="1" smtClean="0"/>
              <a:t>chiều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642ABB0-ADEC-4C3D-9588-145BD0E91D5B}" type="datetime1">
              <a:rPr lang="en-US" smtClean="0"/>
              <a:pPr>
                <a:defRPr/>
              </a:pPr>
              <a:t>5/5/2018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14365E-9737-41A9-85DC-98A9F8E4E5D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6" name="Picture 5" descr="pca_feature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7" t="2961" r="6943"/>
          <a:stretch/>
        </p:blipFill>
        <p:spPr bwMode="auto">
          <a:xfrm>
            <a:off x="0" y="1326832"/>
            <a:ext cx="6096000" cy="41789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76250" y="5470187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Tín</a:t>
            </a:r>
            <a:r>
              <a:rPr lang="en-US" sz="2400" dirty="0"/>
              <a:t> </a:t>
            </a:r>
            <a:r>
              <a:rPr lang="en-US" sz="2400" dirty="0" err="1"/>
              <a:t>hiệu</a:t>
            </a:r>
            <a:r>
              <a:rPr lang="en-US" sz="2400" dirty="0"/>
              <a:t> </a:t>
            </a:r>
            <a:r>
              <a:rPr lang="en-US" sz="2400" dirty="0" err="1"/>
              <a:t>sau</a:t>
            </a:r>
            <a:r>
              <a:rPr lang="en-US" sz="2400" dirty="0"/>
              <a:t> </a:t>
            </a:r>
            <a:r>
              <a:rPr lang="en-US" sz="2400" dirty="0" err="1"/>
              <a:t>khi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giảm</a:t>
            </a:r>
            <a:r>
              <a:rPr lang="en-US" sz="2400" dirty="0"/>
              <a:t> </a:t>
            </a:r>
            <a:r>
              <a:rPr lang="en-US" sz="2400" dirty="0" err="1"/>
              <a:t>chiều</a:t>
            </a:r>
            <a:r>
              <a:rPr lang="en-US" sz="2400" dirty="0"/>
              <a:t> </a:t>
            </a:r>
            <a:endParaRPr lang="en-US" sz="2400" dirty="0" smtClean="0"/>
          </a:p>
          <a:p>
            <a:pPr algn="ctr"/>
            <a:r>
              <a:rPr lang="en-US" sz="2400" dirty="0" err="1" smtClean="0"/>
              <a:t>dùng</a:t>
            </a:r>
            <a:r>
              <a:rPr lang="en-US" sz="2400" dirty="0" smtClean="0"/>
              <a:t> </a:t>
            </a:r>
            <a:r>
              <a:rPr lang="en-US" sz="2400" dirty="0" err="1"/>
              <a:t>phương</a:t>
            </a:r>
            <a:r>
              <a:rPr lang="en-US" sz="2400" dirty="0"/>
              <a:t> </a:t>
            </a:r>
            <a:r>
              <a:rPr lang="en-US" sz="2400" dirty="0" err="1"/>
              <a:t>pháp</a:t>
            </a:r>
            <a:r>
              <a:rPr lang="en-US" sz="2400" dirty="0"/>
              <a:t> PCA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6977063" y="5466895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Phần</a:t>
            </a:r>
            <a:r>
              <a:rPr lang="en-US" sz="2400" dirty="0" smtClean="0"/>
              <a:t> </a:t>
            </a:r>
            <a:r>
              <a:rPr lang="en-US" sz="2400" dirty="0" err="1" smtClean="0"/>
              <a:t>trăm</a:t>
            </a:r>
            <a:r>
              <a:rPr lang="en-US" sz="2400" dirty="0" smtClean="0"/>
              <a:t> </a:t>
            </a:r>
            <a:r>
              <a:rPr lang="en-US" sz="2400" dirty="0" err="1" smtClean="0"/>
              <a:t>thông</a:t>
            </a:r>
            <a:r>
              <a:rPr lang="en-US" sz="2400" dirty="0" smtClean="0"/>
              <a:t> tin </a:t>
            </a:r>
            <a:r>
              <a:rPr lang="en-US" sz="2400" dirty="0" err="1" smtClean="0"/>
              <a:t>của</a:t>
            </a:r>
            <a:r>
              <a:rPr lang="en-US" sz="2400" dirty="0" smtClean="0"/>
              <a:t> </a:t>
            </a:r>
            <a:r>
              <a:rPr lang="en-US" sz="2400" dirty="0" err="1" smtClean="0"/>
              <a:t>các</a:t>
            </a:r>
            <a:r>
              <a:rPr lang="en-US" sz="2400" dirty="0" smtClean="0"/>
              <a:t> </a:t>
            </a:r>
            <a:r>
              <a:rPr lang="en-US" sz="2400" dirty="0" err="1" smtClean="0"/>
              <a:t>thành</a:t>
            </a:r>
            <a:r>
              <a:rPr lang="en-US" sz="2400" dirty="0" smtClean="0"/>
              <a:t> </a:t>
            </a:r>
            <a:r>
              <a:rPr lang="en-US" sz="2400" dirty="0" err="1" smtClean="0"/>
              <a:t>phần</a:t>
            </a:r>
            <a:r>
              <a:rPr lang="en-US" sz="2400" dirty="0" smtClean="0"/>
              <a:t> </a:t>
            </a:r>
            <a:r>
              <a:rPr lang="en-US" sz="2400" dirty="0" err="1" smtClean="0"/>
              <a:t>chính</a:t>
            </a:r>
            <a:r>
              <a:rPr lang="en-US" sz="2400" dirty="0" smtClean="0"/>
              <a:t> </a:t>
            </a:r>
            <a:r>
              <a:rPr lang="en-US" sz="2400" dirty="0" err="1" smtClean="0"/>
              <a:t>đươc</a:t>
            </a:r>
            <a:r>
              <a:rPr lang="en-US" sz="2400" dirty="0" smtClean="0"/>
              <a:t> </a:t>
            </a:r>
            <a:r>
              <a:rPr lang="en-US" sz="2400" dirty="0" err="1" smtClean="0"/>
              <a:t>giữ</a:t>
            </a:r>
            <a:r>
              <a:rPr lang="en-US" sz="2400" dirty="0" smtClean="0"/>
              <a:t> </a:t>
            </a:r>
            <a:r>
              <a:rPr lang="en-US" sz="2400" dirty="0" err="1" smtClean="0"/>
              <a:t>lại</a:t>
            </a:r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" t="1856" r="6310"/>
          <a:stretch/>
        </p:blipFill>
        <p:spPr>
          <a:xfrm>
            <a:off x="6096000" y="1312949"/>
            <a:ext cx="6096000" cy="40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6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6.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chuyển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642ABB0-ADEC-4C3D-9588-145BD0E91D5B}" type="datetime1">
              <a:rPr lang="en-US" smtClean="0"/>
              <a:pPr>
                <a:defRPr/>
              </a:pPr>
              <a:t>5/5/2018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14365E-9737-41A9-85DC-98A9F8E4E5D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5379607"/>
            <a:ext cx="12006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Sơ</a:t>
            </a:r>
            <a:r>
              <a:rPr lang="en-US" sz="2400" dirty="0"/>
              <a:t> </a:t>
            </a:r>
            <a:r>
              <a:rPr lang="en-US" sz="2400" dirty="0" err="1"/>
              <a:t>đồ</a:t>
            </a:r>
            <a:r>
              <a:rPr lang="en-US" sz="2400" dirty="0"/>
              <a:t> minh </a:t>
            </a:r>
            <a:r>
              <a:rPr lang="en-US" sz="2400" dirty="0" err="1"/>
              <a:t>họa</a:t>
            </a:r>
            <a:r>
              <a:rPr lang="en-US" sz="2400" dirty="0"/>
              <a:t> </a:t>
            </a:r>
            <a:r>
              <a:rPr lang="en-US" sz="2400" dirty="0" err="1"/>
              <a:t>vùng</a:t>
            </a:r>
            <a:r>
              <a:rPr lang="en-US" sz="2400" dirty="0"/>
              <a:t> </a:t>
            </a:r>
            <a:r>
              <a:rPr lang="en-US" sz="2400" dirty="0" err="1"/>
              <a:t>lân</a:t>
            </a:r>
            <a:r>
              <a:rPr lang="en-US" sz="2400" dirty="0"/>
              <a:t> </a:t>
            </a:r>
            <a:r>
              <a:rPr lang="en-US" sz="2400" dirty="0" err="1"/>
              <a:t>cận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ngõ</a:t>
            </a:r>
            <a:r>
              <a:rPr lang="en-US" sz="2400" dirty="0"/>
              <a:t> </a:t>
            </a:r>
            <a:r>
              <a:rPr lang="en-US" sz="2400" dirty="0" err="1"/>
              <a:t>vào</a:t>
            </a:r>
            <a:r>
              <a:rPr lang="en-US" sz="2400" dirty="0"/>
              <a:t> </a:t>
            </a:r>
            <a:r>
              <a:rPr lang="en-US" sz="2400" dirty="0" err="1"/>
              <a:t>trước</a:t>
            </a:r>
            <a:r>
              <a:rPr lang="en-US" sz="2400" dirty="0"/>
              <a:t> </a:t>
            </a:r>
            <a:r>
              <a:rPr lang="en-US" sz="2400" dirty="0" err="1"/>
              <a:t>khi</a:t>
            </a:r>
            <a:r>
              <a:rPr lang="en-US" sz="2400" dirty="0"/>
              <a:t> </a:t>
            </a:r>
            <a:r>
              <a:rPr lang="en-US" sz="2400" dirty="0" err="1"/>
              <a:t>huấn</a:t>
            </a:r>
            <a:r>
              <a:rPr lang="en-US" sz="2400" dirty="0"/>
              <a:t> </a:t>
            </a:r>
            <a:r>
              <a:rPr lang="en-US" sz="2400" dirty="0" err="1"/>
              <a:t>luyện</a:t>
            </a:r>
            <a:r>
              <a:rPr lang="en-US" sz="2400" dirty="0"/>
              <a:t> (</a:t>
            </a:r>
            <a:r>
              <a:rPr lang="en-US" sz="2400" dirty="0" err="1"/>
              <a:t>trái</a:t>
            </a:r>
            <a:r>
              <a:rPr lang="en-US" sz="2400" dirty="0"/>
              <a:t>) </a:t>
            </a:r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sau</a:t>
            </a:r>
            <a:r>
              <a:rPr lang="en-US" sz="2400" dirty="0"/>
              <a:t> </a:t>
            </a:r>
            <a:r>
              <a:rPr lang="en-US" sz="2400" dirty="0" err="1"/>
              <a:t>khi</a:t>
            </a:r>
            <a:r>
              <a:rPr lang="en-US" sz="2400" dirty="0"/>
              <a:t> </a:t>
            </a:r>
            <a:r>
              <a:rPr lang="en-US" sz="2400" dirty="0" err="1"/>
              <a:t>huấn</a:t>
            </a:r>
            <a:r>
              <a:rPr lang="en-US" sz="2400" dirty="0"/>
              <a:t> </a:t>
            </a:r>
            <a:r>
              <a:rPr lang="en-US" sz="2400" dirty="0" err="1"/>
              <a:t>luyện</a:t>
            </a:r>
            <a:r>
              <a:rPr lang="en-US" sz="2400" dirty="0"/>
              <a:t> (</a:t>
            </a:r>
            <a:r>
              <a:rPr lang="en-US" sz="2400" dirty="0" err="1"/>
              <a:t>phải</a:t>
            </a:r>
            <a:r>
              <a:rPr lang="en-US" sz="2400" dirty="0"/>
              <a:t>).</a:t>
            </a:r>
            <a:endParaRPr lang="en-US" sz="32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9" y="1260431"/>
            <a:ext cx="11960823" cy="411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6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7. </a:t>
            </a:r>
            <a:r>
              <a:rPr lang="en-US" dirty="0" err="1" smtClean="0"/>
              <a:t>Huấn</a:t>
            </a:r>
            <a:r>
              <a:rPr lang="en-US" dirty="0" smtClean="0"/>
              <a:t> </a:t>
            </a:r>
            <a:r>
              <a:rPr lang="en-US" dirty="0" err="1" smtClean="0"/>
              <a:t>luyện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6968"/>
            <a:ext cx="11715750" cy="1236866"/>
          </a:xfrm>
        </p:spPr>
        <p:txBody>
          <a:bodyPr/>
          <a:lstStyle/>
          <a:p>
            <a:pPr algn="just"/>
            <a:r>
              <a:rPr lang="en-US" sz="2400" dirty="0" smtClean="0"/>
              <a:t>Input Layer: 12 neural -&gt; 12 </a:t>
            </a:r>
            <a:r>
              <a:rPr lang="en-US" sz="2400" dirty="0" err="1" smtClean="0"/>
              <a:t>đặc</a:t>
            </a:r>
            <a:r>
              <a:rPr lang="en-US" sz="2400" dirty="0" smtClean="0"/>
              <a:t> </a:t>
            </a:r>
            <a:r>
              <a:rPr lang="en-US" sz="2400" dirty="0" err="1" smtClean="0"/>
              <a:t>trưng</a:t>
            </a:r>
            <a:r>
              <a:rPr lang="en-US" sz="2400" dirty="0" smtClean="0"/>
              <a:t> </a:t>
            </a:r>
            <a:r>
              <a:rPr lang="en-US" sz="2400" dirty="0" err="1" smtClean="0"/>
              <a:t>sau</a:t>
            </a:r>
            <a:r>
              <a:rPr lang="en-US" sz="2400" dirty="0" smtClean="0"/>
              <a:t> </a:t>
            </a:r>
            <a:r>
              <a:rPr lang="en-US" sz="2400" dirty="0" err="1" smtClean="0"/>
              <a:t>khi</a:t>
            </a:r>
            <a:r>
              <a:rPr lang="en-US" sz="2400" dirty="0" smtClean="0"/>
              <a:t> </a:t>
            </a:r>
            <a:r>
              <a:rPr lang="en-US" sz="2400" dirty="0" err="1" smtClean="0"/>
              <a:t>học</a:t>
            </a:r>
            <a:r>
              <a:rPr lang="en-US" sz="2400" dirty="0" smtClean="0"/>
              <a:t> </a:t>
            </a:r>
            <a:r>
              <a:rPr lang="en-US" sz="2400" dirty="0" err="1" smtClean="0"/>
              <a:t>LMNN</a:t>
            </a:r>
            <a:endParaRPr lang="en-US" sz="2400" dirty="0" smtClean="0"/>
          </a:p>
          <a:p>
            <a:pPr algn="just"/>
            <a:r>
              <a:rPr lang="en-US" sz="2400" dirty="0" err="1" smtClean="0"/>
              <a:t>Hindden</a:t>
            </a:r>
            <a:r>
              <a:rPr lang="en-US" sz="2400" dirty="0" smtClean="0"/>
              <a:t> Layer: 10 neural </a:t>
            </a:r>
          </a:p>
          <a:p>
            <a:pPr algn="just"/>
            <a:r>
              <a:rPr lang="en-US" sz="2400" dirty="0" smtClean="0"/>
              <a:t>Output Layer: 5 neural -&gt; 5 </a:t>
            </a:r>
            <a:r>
              <a:rPr lang="en-US" sz="2400" dirty="0" err="1" smtClean="0"/>
              <a:t>loại</a:t>
            </a:r>
            <a:r>
              <a:rPr lang="en-US" sz="2400" dirty="0" smtClean="0"/>
              <a:t> </a:t>
            </a:r>
            <a:r>
              <a:rPr lang="en-US" sz="2400" dirty="0" err="1" smtClean="0"/>
              <a:t>bệnh</a:t>
            </a:r>
            <a:r>
              <a:rPr lang="en-US" sz="2400" dirty="0" smtClean="0"/>
              <a:t> </a:t>
            </a:r>
            <a:r>
              <a:rPr lang="en-US" sz="2400" dirty="0" err="1" smtClean="0"/>
              <a:t>tim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642ABB0-ADEC-4C3D-9588-145BD0E91D5B}" type="datetime1">
              <a:rPr lang="en-US" smtClean="0"/>
              <a:pPr>
                <a:defRPr/>
              </a:pPr>
              <a:t>5/5/2018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14365E-9737-41A9-85DC-98A9F8E4E5D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 rotWithShape="1">
          <a:blip r:embed="rId3"/>
          <a:srcRect t="1190" r="36" b="1386"/>
          <a:stretch/>
        </p:blipFill>
        <p:spPr bwMode="auto">
          <a:xfrm>
            <a:off x="1203767" y="2453833"/>
            <a:ext cx="9485240" cy="31566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74907" y="5681960"/>
            <a:ext cx="8291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Kiến</a:t>
            </a:r>
            <a:r>
              <a:rPr lang="en-US" sz="2400" dirty="0"/>
              <a:t> </a:t>
            </a:r>
            <a:r>
              <a:rPr lang="en-US" sz="2400" dirty="0" err="1"/>
              <a:t>trúc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mạng</a:t>
            </a:r>
            <a:r>
              <a:rPr lang="en-US" sz="2400" dirty="0"/>
              <a:t> </a:t>
            </a:r>
            <a:r>
              <a:rPr lang="en-US" sz="2400" dirty="0" err="1"/>
              <a:t>nơ</a:t>
            </a:r>
            <a:r>
              <a:rPr lang="en-US" sz="2400" dirty="0"/>
              <a:t> </a:t>
            </a:r>
            <a:r>
              <a:rPr lang="en-US" sz="2400" dirty="0" err="1"/>
              <a:t>ron</a:t>
            </a:r>
            <a:r>
              <a:rPr lang="en-US" sz="2400" dirty="0"/>
              <a:t> </a:t>
            </a:r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loại</a:t>
            </a:r>
            <a:r>
              <a:rPr lang="en-US" sz="2400" dirty="0"/>
              <a:t> </a:t>
            </a:r>
            <a:r>
              <a:rPr lang="en-US" sz="2400" dirty="0" err="1"/>
              <a:t>tín</a:t>
            </a:r>
            <a:r>
              <a:rPr lang="en-US" sz="2400" dirty="0"/>
              <a:t> </a:t>
            </a:r>
            <a:r>
              <a:rPr lang="en-US" sz="2400" dirty="0" err="1"/>
              <a:t>hiệu</a:t>
            </a:r>
            <a:r>
              <a:rPr lang="en-US" sz="2400" dirty="0"/>
              <a:t> </a:t>
            </a:r>
            <a:r>
              <a:rPr lang="en-US" sz="2400" dirty="0" err="1"/>
              <a:t>điện</a:t>
            </a:r>
            <a:r>
              <a:rPr lang="en-US" sz="2400" dirty="0"/>
              <a:t> </a:t>
            </a:r>
            <a:r>
              <a:rPr lang="en-US" sz="2400" dirty="0" err="1"/>
              <a:t>tim</a:t>
            </a:r>
            <a:r>
              <a:rPr lang="en-US" sz="2400" dirty="0"/>
              <a:t> ECG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1320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8.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thí</a:t>
            </a:r>
            <a:r>
              <a:rPr lang="en-US" dirty="0" smtClean="0"/>
              <a:t> </a:t>
            </a:r>
            <a:r>
              <a:rPr lang="en-US" dirty="0" err="1" smtClean="0"/>
              <a:t>nghiệm</a:t>
            </a:r>
            <a:r>
              <a:rPr lang="en-US" dirty="0" smtClean="0"/>
              <a:t> (1)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049463" y="6254567"/>
            <a:ext cx="2844800" cy="365125"/>
          </a:xfrm>
        </p:spPr>
        <p:txBody>
          <a:bodyPr/>
          <a:lstStyle/>
          <a:p>
            <a:pPr>
              <a:defRPr/>
            </a:pPr>
            <a:fld id="{9642ABB0-ADEC-4C3D-9588-145BD0E91D5B}" type="datetime1">
              <a:rPr lang="en-US" smtClean="0"/>
              <a:pPr>
                <a:defRPr/>
              </a:pPr>
              <a:t>5/5/2018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14365E-9737-41A9-85DC-98A9F8E4E5D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20688" y="7059192"/>
            <a:ext cx="12192000" cy="586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endParaRPr lang="en-US" sz="2400" kern="0" dirty="0"/>
          </a:p>
        </p:txBody>
      </p:sp>
      <p:sp>
        <p:nvSpPr>
          <p:cNvPr id="15" name="Action Button: Information 14">
            <a:hlinkClick r:id="rId3" action="ppaction://hlinksldjump" highlightClick="1"/>
          </p:cNvPr>
          <p:cNvSpPr/>
          <p:nvPr/>
        </p:nvSpPr>
        <p:spPr>
          <a:xfrm>
            <a:off x="3471863" y="6354911"/>
            <a:ext cx="1022350" cy="509227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hlinkClick r:id="rId3" action="ppaction://hlinksldjump"/>
              </a:rPr>
              <a:t>Kết</a:t>
            </a:r>
            <a:r>
              <a:rPr lang="en-US" sz="1200" dirty="0" smtClean="0">
                <a:hlinkClick r:id="rId3" action="ppaction://hlinksldjump"/>
              </a:rPr>
              <a:t> </a:t>
            </a:r>
            <a:r>
              <a:rPr lang="en-US" sz="1200" dirty="0" err="1" smtClean="0">
                <a:hlinkClick r:id="rId3" action="ppaction://hlinksldjump"/>
              </a:rPr>
              <a:t>quả</a:t>
            </a:r>
            <a:r>
              <a:rPr lang="en-US" sz="1200" dirty="0" smtClean="0">
                <a:hlinkClick r:id="rId3" action="ppaction://hlinksldjump"/>
              </a:rPr>
              <a:t> </a:t>
            </a:r>
            <a:r>
              <a:rPr lang="en-US" sz="1200" dirty="0" err="1" smtClean="0">
                <a:hlinkClick r:id="rId3" action="ppaction://hlinksldjump"/>
              </a:rPr>
              <a:t>thí</a:t>
            </a:r>
            <a:r>
              <a:rPr lang="en-US" sz="1200" dirty="0" smtClean="0">
                <a:hlinkClick r:id="rId3" action="ppaction://hlinksldjump"/>
              </a:rPr>
              <a:t> </a:t>
            </a:r>
            <a:r>
              <a:rPr lang="en-US" sz="1200" dirty="0" err="1" smtClean="0">
                <a:hlinkClick r:id="rId3" action="ppaction://hlinksldjump"/>
              </a:rPr>
              <a:t>nghiệm</a:t>
            </a:r>
            <a:r>
              <a:rPr lang="en-US" sz="1200" dirty="0" smtClean="0">
                <a:hlinkClick r:id="rId3" action="ppaction://hlinksldjump"/>
              </a:rPr>
              <a:t> 1</a:t>
            </a:r>
            <a:endParaRPr lang="en-US" sz="1200" dirty="0"/>
          </a:p>
        </p:txBody>
      </p:sp>
      <p:sp>
        <p:nvSpPr>
          <p:cNvPr id="16" name="Action Button: Information 15">
            <a:hlinkClick r:id="rId4" action="ppaction://hlinksldjump" highlightClick="1"/>
          </p:cNvPr>
          <p:cNvSpPr/>
          <p:nvPr/>
        </p:nvSpPr>
        <p:spPr>
          <a:xfrm>
            <a:off x="6516688" y="6344992"/>
            <a:ext cx="1022350" cy="509227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hlinkClick r:id="rId4" action="ppaction://hlinksldjump"/>
              </a:rPr>
              <a:t>Kết</a:t>
            </a:r>
            <a:r>
              <a:rPr lang="en-US" sz="1200" dirty="0" smtClean="0">
                <a:hlinkClick r:id="rId4" action="ppaction://hlinksldjump"/>
              </a:rPr>
              <a:t> </a:t>
            </a:r>
            <a:r>
              <a:rPr lang="en-US" sz="1200" dirty="0" err="1" smtClean="0">
                <a:hlinkClick r:id="rId4" action="ppaction://hlinksldjump"/>
              </a:rPr>
              <a:t>quả</a:t>
            </a:r>
            <a:r>
              <a:rPr lang="en-US" sz="1200" dirty="0" smtClean="0">
                <a:hlinkClick r:id="rId4" action="ppaction://hlinksldjump"/>
              </a:rPr>
              <a:t> </a:t>
            </a:r>
            <a:r>
              <a:rPr lang="en-US" sz="1200" dirty="0" err="1" smtClean="0">
                <a:hlinkClick r:id="rId4" action="ppaction://hlinksldjump"/>
              </a:rPr>
              <a:t>thí</a:t>
            </a:r>
            <a:r>
              <a:rPr lang="en-US" sz="1200" dirty="0" smtClean="0">
                <a:hlinkClick r:id="rId4" action="ppaction://hlinksldjump"/>
              </a:rPr>
              <a:t> </a:t>
            </a:r>
            <a:r>
              <a:rPr lang="en-US" sz="1200" dirty="0" err="1" smtClean="0">
                <a:hlinkClick r:id="rId4" action="ppaction://hlinksldjump"/>
              </a:rPr>
              <a:t>nghiệm</a:t>
            </a:r>
            <a:r>
              <a:rPr lang="en-US" sz="1200" dirty="0" smtClean="0">
                <a:hlinkClick r:id="rId4" action="ppaction://hlinksldjump"/>
              </a:rPr>
              <a:t> 2</a:t>
            </a:r>
            <a:endParaRPr lang="en-US" sz="1200" dirty="0"/>
          </a:p>
        </p:txBody>
      </p:sp>
      <p:sp>
        <p:nvSpPr>
          <p:cNvPr id="17" name="Action Button: Information 16">
            <a:hlinkClick r:id="rId5" action="ppaction://hlinksldjump" highlightClick="1"/>
          </p:cNvPr>
          <p:cNvSpPr/>
          <p:nvPr/>
        </p:nvSpPr>
        <p:spPr>
          <a:xfrm>
            <a:off x="9561513" y="6325154"/>
            <a:ext cx="1022350" cy="509227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hlinkClick r:id="rId5" action="ppaction://hlinksldjump"/>
              </a:rPr>
              <a:t>Kết</a:t>
            </a:r>
            <a:r>
              <a:rPr lang="en-US" sz="1200" dirty="0" smtClean="0">
                <a:hlinkClick r:id="rId5" action="ppaction://hlinksldjump"/>
              </a:rPr>
              <a:t> </a:t>
            </a:r>
            <a:r>
              <a:rPr lang="en-US" sz="1200" dirty="0" err="1" smtClean="0">
                <a:hlinkClick r:id="rId5" action="ppaction://hlinksldjump"/>
              </a:rPr>
              <a:t>quả</a:t>
            </a:r>
            <a:r>
              <a:rPr lang="en-US" sz="1200" dirty="0" smtClean="0">
                <a:hlinkClick r:id="rId5" action="ppaction://hlinksldjump"/>
              </a:rPr>
              <a:t> </a:t>
            </a:r>
            <a:r>
              <a:rPr lang="en-US" sz="1200" dirty="0" err="1" smtClean="0">
                <a:hlinkClick r:id="rId5" action="ppaction://hlinksldjump"/>
              </a:rPr>
              <a:t>thí</a:t>
            </a:r>
            <a:r>
              <a:rPr lang="en-US" sz="1200" dirty="0" smtClean="0">
                <a:hlinkClick r:id="rId5" action="ppaction://hlinksldjump"/>
              </a:rPr>
              <a:t> </a:t>
            </a:r>
            <a:r>
              <a:rPr lang="en-US" sz="1200" dirty="0" err="1" smtClean="0">
                <a:hlinkClick r:id="rId5" action="ppaction://hlinksldjump"/>
              </a:rPr>
              <a:t>nghiệm</a:t>
            </a:r>
            <a:r>
              <a:rPr lang="en-US" sz="1200" dirty="0" smtClean="0">
                <a:hlinkClick r:id="rId5" action="ppaction://hlinksldjump"/>
              </a:rPr>
              <a:t> 3</a:t>
            </a:r>
            <a:endParaRPr lang="en-US" sz="12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901421"/>
              </p:ext>
            </p:extLst>
          </p:nvPr>
        </p:nvGraphicFramePr>
        <p:xfrm>
          <a:off x="104170" y="986115"/>
          <a:ext cx="11902094" cy="52631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33339"/>
                <a:gridCol w="3649722"/>
                <a:gridCol w="898477"/>
                <a:gridCol w="1003426"/>
                <a:gridCol w="1003426"/>
                <a:gridCol w="1003426"/>
                <a:gridCol w="1003426"/>
                <a:gridCol w="1003426"/>
                <a:gridCol w="1003426"/>
              </a:tblGrid>
              <a:tr h="51638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 dirty="0" err="1">
                          <a:effectLst/>
                        </a:rPr>
                        <a:t>Dây</a:t>
                      </a:r>
                      <a:r>
                        <a:rPr lang="en-US" sz="1300" b="1" dirty="0">
                          <a:effectLst/>
                        </a:rPr>
                        <a:t> </a:t>
                      </a:r>
                      <a:r>
                        <a:rPr lang="en-US" sz="1300" b="1" dirty="0" err="1">
                          <a:effectLst/>
                        </a:rPr>
                        <a:t>điện</a:t>
                      </a:r>
                      <a:r>
                        <a:rPr lang="en-US" sz="1300" b="1" dirty="0">
                          <a:effectLst/>
                        </a:rPr>
                        <a:t> </a:t>
                      </a:r>
                      <a:r>
                        <a:rPr lang="en-US" sz="1300" b="1" dirty="0" err="1">
                          <a:effectLst/>
                        </a:rPr>
                        <a:t>cực</a:t>
                      </a:r>
                      <a:r>
                        <a:rPr lang="en-US" sz="1300" b="1" dirty="0">
                          <a:effectLst/>
                        </a:rPr>
                        <a:t> ECG</a:t>
                      </a:r>
                      <a:endParaRPr lang="en-US" sz="13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Mô tả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Tên tâp dữ liệu 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Bệnh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 N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 dirty="0" err="1">
                          <a:effectLst/>
                        </a:rPr>
                        <a:t>Bệnh</a:t>
                      </a:r>
                      <a:endParaRPr lang="en-US" sz="1300" b="1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 S</a:t>
                      </a:r>
                      <a:endParaRPr lang="en-US" sz="13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Bệnh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 V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Bệnh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 F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Bệnh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 Q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Total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</a:tr>
              <a:tr h="258191">
                <a:tc rowSpan="6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 dirty="0" err="1">
                          <a:effectLst/>
                        </a:rPr>
                        <a:t>Dây</a:t>
                      </a:r>
                      <a:r>
                        <a:rPr lang="en-US" sz="1300" b="1" dirty="0">
                          <a:effectLst/>
                        </a:rPr>
                        <a:t> 1 (MLII)</a:t>
                      </a:r>
                      <a:endParaRPr lang="en-US" sz="13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 dirty="0" err="1">
                          <a:effectLst/>
                        </a:rPr>
                        <a:t>Tồn</a:t>
                      </a:r>
                      <a:r>
                        <a:rPr lang="en-US" sz="1300" b="1" dirty="0">
                          <a:effectLst/>
                        </a:rPr>
                        <a:t> </a:t>
                      </a:r>
                      <a:r>
                        <a:rPr lang="en-US" sz="1300" b="1" dirty="0" err="1">
                          <a:effectLst/>
                        </a:rPr>
                        <a:t>tại</a:t>
                      </a:r>
                      <a:r>
                        <a:rPr lang="en-US" sz="1300" b="1" dirty="0">
                          <a:effectLst/>
                        </a:rPr>
                        <a:t> </a:t>
                      </a:r>
                      <a:r>
                        <a:rPr lang="en-US" sz="1300" b="1" dirty="0" err="1">
                          <a:effectLst/>
                        </a:rPr>
                        <a:t>hiệu</a:t>
                      </a:r>
                      <a:r>
                        <a:rPr lang="en-US" sz="1300" b="1" dirty="0">
                          <a:effectLst/>
                        </a:rPr>
                        <a:t> </a:t>
                      </a:r>
                      <a:r>
                        <a:rPr lang="en-US" sz="1300" b="1" dirty="0" err="1">
                          <a:effectLst/>
                        </a:rPr>
                        <a:t>ứng</a:t>
                      </a:r>
                      <a:r>
                        <a:rPr lang="en-US" sz="1300" b="1" dirty="0">
                          <a:effectLst/>
                        </a:rPr>
                        <a:t> </a:t>
                      </a:r>
                      <a:r>
                        <a:rPr lang="en-US" sz="1300" b="1" dirty="0" err="1">
                          <a:effectLst/>
                        </a:rPr>
                        <a:t>kéo</a:t>
                      </a:r>
                      <a:r>
                        <a:rPr lang="en-US" sz="1300" b="1" dirty="0">
                          <a:effectLst/>
                        </a:rPr>
                        <a:t> </a:t>
                      </a:r>
                      <a:r>
                        <a:rPr lang="en-US" sz="1300" b="1" dirty="0" err="1">
                          <a:effectLst/>
                        </a:rPr>
                        <a:t>theo</a:t>
                      </a:r>
                      <a:endParaRPr lang="en-US" sz="13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DS11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90249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2776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7226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802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6906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107959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</a:tr>
              <a:tr h="2581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84%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3%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7%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1%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6%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100%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</a:tr>
              <a:tr h="2581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 dirty="0" err="1">
                          <a:effectLst/>
                        </a:rPr>
                        <a:t>Loại</a:t>
                      </a:r>
                      <a:r>
                        <a:rPr lang="en-US" sz="1300" b="1" dirty="0">
                          <a:effectLst/>
                        </a:rPr>
                        <a:t> </a:t>
                      </a:r>
                      <a:r>
                        <a:rPr lang="en-US" sz="1300" b="1" dirty="0" err="1">
                          <a:effectLst/>
                        </a:rPr>
                        <a:t>bỏ</a:t>
                      </a:r>
                      <a:r>
                        <a:rPr lang="en-US" sz="1300" b="1" dirty="0">
                          <a:effectLst/>
                        </a:rPr>
                        <a:t> </a:t>
                      </a:r>
                      <a:r>
                        <a:rPr lang="en-US" sz="1300" b="1" dirty="0" err="1">
                          <a:effectLst/>
                        </a:rPr>
                        <a:t>hiệu</a:t>
                      </a:r>
                      <a:r>
                        <a:rPr lang="en-US" sz="1300" b="1" dirty="0">
                          <a:effectLst/>
                        </a:rPr>
                        <a:t> </a:t>
                      </a:r>
                      <a:r>
                        <a:rPr lang="en-US" sz="1300" b="1" dirty="0" err="1">
                          <a:effectLst/>
                        </a:rPr>
                        <a:t>ứng</a:t>
                      </a:r>
                      <a:r>
                        <a:rPr lang="en-US" sz="1300" b="1" dirty="0">
                          <a:effectLst/>
                        </a:rPr>
                        <a:t> </a:t>
                      </a:r>
                      <a:r>
                        <a:rPr lang="en-US" sz="1300" b="1" dirty="0" err="1">
                          <a:effectLst/>
                        </a:rPr>
                        <a:t>kéo</a:t>
                      </a:r>
                      <a:r>
                        <a:rPr lang="en-US" sz="1300" b="1" dirty="0">
                          <a:effectLst/>
                        </a:rPr>
                        <a:t> </a:t>
                      </a:r>
                      <a:r>
                        <a:rPr lang="en-US" sz="1300" b="1" dirty="0" err="1">
                          <a:effectLst/>
                        </a:rPr>
                        <a:t>theo</a:t>
                      </a:r>
                      <a:r>
                        <a:rPr lang="en-US" sz="1300" b="1" dirty="0">
                          <a:effectLst/>
                        </a:rPr>
                        <a:t> </a:t>
                      </a:r>
                      <a:r>
                        <a:rPr lang="en-US" sz="1300" b="1" dirty="0" err="1">
                          <a:effectLst/>
                        </a:rPr>
                        <a:t>với</a:t>
                      </a:r>
                      <a:r>
                        <a:rPr lang="en-US" sz="1300" b="1" dirty="0">
                          <a:effectLst/>
                        </a:rPr>
                        <a:t> </a:t>
                      </a:r>
                      <a:r>
                        <a:rPr lang="en-US" sz="1300" b="1" dirty="0" err="1">
                          <a:effectLst/>
                        </a:rPr>
                        <a:t>giảm</a:t>
                      </a:r>
                      <a:r>
                        <a:rPr lang="en-US" sz="1300" b="1" dirty="0">
                          <a:effectLst/>
                        </a:rPr>
                        <a:t> </a:t>
                      </a:r>
                      <a:r>
                        <a:rPr lang="en-US" sz="1300" b="1" dirty="0" err="1">
                          <a:effectLst/>
                        </a:rPr>
                        <a:t>mẫu</a:t>
                      </a:r>
                      <a:endParaRPr lang="en-US" sz="13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DS12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802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802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802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802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802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4010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</a:tr>
              <a:tr h="2581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20%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20%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20%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20%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20%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100%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</a:tr>
              <a:tr h="2581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 dirty="0" err="1">
                          <a:effectLst/>
                        </a:rPr>
                        <a:t>Loại</a:t>
                      </a:r>
                      <a:r>
                        <a:rPr lang="en-US" sz="1300" b="1" dirty="0">
                          <a:effectLst/>
                        </a:rPr>
                        <a:t> </a:t>
                      </a:r>
                      <a:r>
                        <a:rPr lang="en-US" sz="1300" b="1" dirty="0" err="1">
                          <a:effectLst/>
                        </a:rPr>
                        <a:t>bỏ</a:t>
                      </a:r>
                      <a:r>
                        <a:rPr lang="en-US" sz="1300" b="1" dirty="0">
                          <a:effectLst/>
                        </a:rPr>
                        <a:t> </a:t>
                      </a:r>
                      <a:r>
                        <a:rPr lang="en-US" sz="1300" b="1" dirty="0" err="1">
                          <a:effectLst/>
                        </a:rPr>
                        <a:t>hiệu</a:t>
                      </a:r>
                      <a:r>
                        <a:rPr lang="en-US" sz="1300" b="1" dirty="0">
                          <a:effectLst/>
                        </a:rPr>
                        <a:t> </a:t>
                      </a:r>
                      <a:r>
                        <a:rPr lang="en-US" sz="1300" b="1" dirty="0" err="1">
                          <a:effectLst/>
                        </a:rPr>
                        <a:t>ứng</a:t>
                      </a:r>
                      <a:r>
                        <a:rPr lang="en-US" sz="1300" b="1" dirty="0">
                          <a:effectLst/>
                        </a:rPr>
                        <a:t> </a:t>
                      </a:r>
                      <a:r>
                        <a:rPr lang="en-US" sz="1300" b="1" dirty="0" err="1">
                          <a:effectLst/>
                        </a:rPr>
                        <a:t>kéo</a:t>
                      </a:r>
                      <a:r>
                        <a:rPr lang="en-US" sz="1300" b="1" dirty="0">
                          <a:effectLst/>
                        </a:rPr>
                        <a:t> </a:t>
                      </a:r>
                      <a:r>
                        <a:rPr lang="en-US" sz="1300" b="1" dirty="0" err="1">
                          <a:effectLst/>
                        </a:rPr>
                        <a:t>theo</a:t>
                      </a:r>
                      <a:r>
                        <a:rPr lang="en-US" sz="1300" b="1" dirty="0">
                          <a:effectLst/>
                        </a:rPr>
                        <a:t> </a:t>
                      </a:r>
                      <a:r>
                        <a:rPr lang="en-US" sz="1300" b="1" dirty="0" err="1">
                          <a:effectLst/>
                        </a:rPr>
                        <a:t>với</a:t>
                      </a:r>
                      <a:r>
                        <a:rPr lang="en-US" sz="1300" b="1" dirty="0">
                          <a:effectLst/>
                        </a:rPr>
                        <a:t> </a:t>
                      </a:r>
                      <a:r>
                        <a:rPr lang="en-US" sz="1300" b="1" dirty="0" err="1">
                          <a:effectLst/>
                        </a:rPr>
                        <a:t>tăng</a:t>
                      </a:r>
                      <a:r>
                        <a:rPr lang="en-US" sz="1300" b="1" dirty="0">
                          <a:effectLst/>
                        </a:rPr>
                        <a:t> </a:t>
                      </a:r>
                      <a:r>
                        <a:rPr lang="en-US" sz="1300" b="1" dirty="0" err="1">
                          <a:effectLst/>
                        </a:rPr>
                        <a:t>mẫu</a:t>
                      </a:r>
                      <a:endParaRPr lang="en-US" sz="13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DS13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90249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90249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90249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90249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90249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451245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</a:tr>
              <a:tr h="2581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20%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20%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20%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20%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20%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100%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</a:tr>
              <a:tr h="258191">
                <a:tc rowSpan="6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Dây 2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(Dây V1, V2, V4, V5)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 dirty="0" err="1">
                          <a:effectLst/>
                        </a:rPr>
                        <a:t>Tồn</a:t>
                      </a:r>
                      <a:r>
                        <a:rPr lang="en-US" sz="1300" b="1" dirty="0">
                          <a:effectLst/>
                        </a:rPr>
                        <a:t> </a:t>
                      </a:r>
                      <a:r>
                        <a:rPr lang="en-US" sz="1300" b="1" dirty="0" err="1">
                          <a:effectLst/>
                        </a:rPr>
                        <a:t>tại</a:t>
                      </a:r>
                      <a:r>
                        <a:rPr lang="en-US" sz="1300" b="1" dirty="0">
                          <a:effectLst/>
                        </a:rPr>
                        <a:t> </a:t>
                      </a:r>
                      <a:r>
                        <a:rPr lang="en-US" sz="1300" b="1" dirty="0" err="1">
                          <a:effectLst/>
                        </a:rPr>
                        <a:t>hiệu</a:t>
                      </a:r>
                      <a:r>
                        <a:rPr lang="en-US" sz="1300" b="1" dirty="0">
                          <a:effectLst/>
                        </a:rPr>
                        <a:t> </a:t>
                      </a:r>
                      <a:r>
                        <a:rPr lang="en-US" sz="1300" b="1" dirty="0" err="1">
                          <a:effectLst/>
                        </a:rPr>
                        <a:t>ứng</a:t>
                      </a:r>
                      <a:r>
                        <a:rPr lang="en-US" sz="1300" b="1" dirty="0">
                          <a:effectLst/>
                        </a:rPr>
                        <a:t> </a:t>
                      </a:r>
                      <a:r>
                        <a:rPr lang="en-US" sz="1300" b="1" dirty="0" err="1">
                          <a:effectLst/>
                        </a:rPr>
                        <a:t>kéo</a:t>
                      </a:r>
                      <a:r>
                        <a:rPr lang="en-US" sz="1300" b="1" dirty="0">
                          <a:effectLst/>
                        </a:rPr>
                        <a:t> </a:t>
                      </a:r>
                      <a:r>
                        <a:rPr lang="en-US" sz="1300" b="1" dirty="0" err="1">
                          <a:effectLst/>
                        </a:rPr>
                        <a:t>theo</a:t>
                      </a:r>
                      <a:endParaRPr lang="en-US" sz="13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 dirty="0" err="1">
                          <a:effectLst/>
                        </a:rPr>
                        <a:t>DS21</a:t>
                      </a:r>
                      <a:endParaRPr lang="en-US" sz="13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90773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2776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7238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802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15360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116949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</a:tr>
              <a:tr h="2581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78%</a:t>
                      </a:r>
                      <a:endParaRPr lang="en-US" sz="13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2%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6%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1%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13%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100%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</a:tr>
              <a:tr h="2581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Loại bỏ hiệu ứng kéo theo với giảm mẫu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DS22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802</a:t>
                      </a:r>
                      <a:endParaRPr lang="en-US" sz="13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802</a:t>
                      </a:r>
                      <a:endParaRPr lang="en-US" sz="13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802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802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802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4010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</a:tr>
              <a:tr h="2581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20%</a:t>
                      </a:r>
                      <a:endParaRPr lang="en-US" sz="13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20%</a:t>
                      </a:r>
                      <a:endParaRPr lang="en-US" sz="13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20%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20%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20%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100%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</a:tr>
              <a:tr h="2581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Loại bỏ hiệu ứng kéo theo với tăng mẫu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DS23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90773</a:t>
                      </a:r>
                      <a:endParaRPr lang="en-US" sz="13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90773</a:t>
                      </a:r>
                      <a:endParaRPr lang="en-US" sz="13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90773</a:t>
                      </a:r>
                      <a:endParaRPr lang="en-US" sz="13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90773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90773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453865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</a:tr>
              <a:tr h="2581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20%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20%</a:t>
                      </a:r>
                      <a:endParaRPr lang="en-US" sz="13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20%</a:t>
                      </a:r>
                      <a:endParaRPr lang="en-US" sz="13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20%</a:t>
                      </a:r>
                      <a:endParaRPr lang="en-US" sz="13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20%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100%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</a:tr>
              <a:tr h="258191">
                <a:tc rowSpan="6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Dây 1 +2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Tồn tại hiệu ứng kéo theo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DS31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181022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5552</a:t>
                      </a:r>
                      <a:endParaRPr lang="en-US" sz="13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14464</a:t>
                      </a:r>
                      <a:endParaRPr lang="en-US" sz="13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1604</a:t>
                      </a:r>
                      <a:endParaRPr lang="en-US" sz="13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22266</a:t>
                      </a:r>
                      <a:endParaRPr lang="en-US" sz="13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224908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</a:tr>
              <a:tr h="2581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80%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2%</a:t>
                      </a:r>
                      <a:endParaRPr lang="en-US" sz="13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6%</a:t>
                      </a:r>
                      <a:endParaRPr lang="en-US" sz="13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1%</a:t>
                      </a:r>
                      <a:endParaRPr lang="en-US" sz="13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10%</a:t>
                      </a:r>
                      <a:endParaRPr lang="en-US" sz="13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100%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</a:tr>
              <a:tr h="2581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Loại bỏ hiệu ứng kéo theo với giảm mẫu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DS32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1604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1604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1604</a:t>
                      </a:r>
                      <a:endParaRPr lang="en-US" sz="13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1604</a:t>
                      </a:r>
                      <a:endParaRPr lang="en-US" sz="13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1604</a:t>
                      </a:r>
                      <a:endParaRPr lang="en-US" sz="13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8020</a:t>
                      </a:r>
                      <a:endParaRPr lang="en-US" sz="13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</a:tr>
              <a:tr h="2581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20%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20%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20%</a:t>
                      </a:r>
                      <a:endParaRPr lang="en-US" sz="13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20%</a:t>
                      </a:r>
                      <a:endParaRPr lang="en-US" sz="13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20%</a:t>
                      </a:r>
                      <a:endParaRPr lang="en-US" sz="13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100%</a:t>
                      </a:r>
                      <a:endParaRPr lang="en-US" sz="13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</a:tr>
              <a:tr h="2581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 dirty="0" err="1">
                          <a:effectLst/>
                        </a:rPr>
                        <a:t>Loại</a:t>
                      </a:r>
                      <a:r>
                        <a:rPr lang="en-US" sz="1300" b="1" dirty="0">
                          <a:effectLst/>
                        </a:rPr>
                        <a:t> </a:t>
                      </a:r>
                      <a:r>
                        <a:rPr lang="en-US" sz="1300" b="1" dirty="0" err="1">
                          <a:effectLst/>
                        </a:rPr>
                        <a:t>bỏ</a:t>
                      </a:r>
                      <a:r>
                        <a:rPr lang="en-US" sz="1300" b="1" dirty="0">
                          <a:effectLst/>
                        </a:rPr>
                        <a:t> </a:t>
                      </a:r>
                      <a:r>
                        <a:rPr lang="en-US" sz="1300" b="1" dirty="0" err="1">
                          <a:effectLst/>
                        </a:rPr>
                        <a:t>hiệu</a:t>
                      </a:r>
                      <a:r>
                        <a:rPr lang="en-US" sz="1300" b="1" dirty="0">
                          <a:effectLst/>
                        </a:rPr>
                        <a:t> </a:t>
                      </a:r>
                      <a:r>
                        <a:rPr lang="en-US" sz="1300" b="1" dirty="0" err="1">
                          <a:effectLst/>
                        </a:rPr>
                        <a:t>ứng</a:t>
                      </a:r>
                      <a:r>
                        <a:rPr lang="en-US" sz="1300" b="1" dirty="0">
                          <a:effectLst/>
                        </a:rPr>
                        <a:t> </a:t>
                      </a:r>
                      <a:r>
                        <a:rPr lang="en-US" sz="1300" b="1" dirty="0" err="1">
                          <a:effectLst/>
                        </a:rPr>
                        <a:t>kéo</a:t>
                      </a:r>
                      <a:r>
                        <a:rPr lang="en-US" sz="1300" b="1" dirty="0">
                          <a:effectLst/>
                        </a:rPr>
                        <a:t> </a:t>
                      </a:r>
                      <a:r>
                        <a:rPr lang="en-US" sz="1300" b="1" dirty="0" err="1">
                          <a:effectLst/>
                        </a:rPr>
                        <a:t>theo</a:t>
                      </a:r>
                      <a:r>
                        <a:rPr lang="en-US" sz="1300" b="1" dirty="0">
                          <a:effectLst/>
                        </a:rPr>
                        <a:t> </a:t>
                      </a:r>
                      <a:r>
                        <a:rPr lang="en-US" sz="1300" b="1" dirty="0" err="1">
                          <a:effectLst/>
                        </a:rPr>
                        <a:t>với</a:t>
                      </a:r>
                      <a:r>
                        <a:rPr lang="en-US" sz="1300" b="1" dirty="0">
                          <a:effectLst/>
                        </a:rPr>
                        <a:t> </a:t>
                      </a:r>
                      <a:r>
                        <a:rPr lang="en-US" sz="1300" b="1" dirty="0" err="1">
                          <a:effectLst/>
                        </a:rPr>
                        <a:t>tăng</a:t>
                      </a:r>
                      <a:r>
                        <a:rPr lang="en-US" sz="1300" b="1" dirty="0">
                          <a:effectLst/>
                        </a:rPr>
                        <a:t> </a:t>
                      </a:r>
                      <a:r>
                        <a:rPr lang="en-US" sz="1300" b="1" dirty="0" err="1">
                          <a:effectLst/>
                        </a:rPr>
                        <a:t>mẫu</a:t>
                      </a:r>
                      <a:endParaRPr lang="en-US" sz="13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 dirty="0" err="1">
                          <a:effectLst/>
                        </a:rPr>
                        <a:t>DS33</a:t>
                      </a:r>
                      <a:endParaRPr lang="en-US" sz="13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181022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181022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181022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181022</a:t>
                      </a:r>
                      <a:endParaRPr lang="en-US" sz="13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181022</a:t>
                      </a:r>
                      <a:endParaRPr lang="en-US" sz="13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905110</a:t>
                      </a:r>
                      <a:endParaRPr lang="en-US" sz="13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</a:tr>
              <a:tr h="2581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20%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20%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20%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20%</a:t>
                      </a:r>
                      <a:endParaRPr lang="en-US" sz="13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20%</a:t>
                      </a:r>
                      <a:endParaRPr lang="en-US" sz="13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100%</a:t>
                      </a:r>
                      <a:endParaRPr lang="en-US" sz="13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8646" marR="48646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83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8</a:t>
            </a:r>
            <a:r>
              <a:rPr lang="en-US" smtClean="0"/>
              <a:t>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thí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642ABB0-ADEC-4C3D-9588-145BD0E91D5B}" type="datetime1">
              <a:rPr lang="en-US" smtClean="0"/>
              <a:pPr>
                <a:defRPr/>
              </a:pPr>
              <a:t>5/5/2018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14365E-9737-41A9-85DC-98A9F8E4E5D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5" y="1332880"/>
            <a:ext cx="7403690" cy="493656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360589" y="3385665"/>
            <a:ext cx="44407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Phân</a:t>
            </a:r>
            <a:r>
              <a:rPr lang="en-US" sz="2400" dirty="0"/>
              <a:t> chia </a:t>
            </a:r>
            <a:r>
              <a:rPr lang="en-US" sz="2400" dirty="0" err="1"/>
              <a:t>tỷ</a:t>
            </a:r>
            <a:r>
              <a:rPr lang="en-US" sz="2400" dirty="0"/>
              <a:t> </a:t>
            </a:r>
            <a:r>
              <a:rPr lang="en-US" sz="2400" dirty="0" err="1"/>
              <a:t>lệ</a:t>
            </a:r>
            <a:r>
              <a:rPr lang="en-US" sz="2400" dirty="0"/>
              <a:t> </a:t>
            </a:r>
            <a:r>
              <a:rPr lang="en-US" sz="2400" dirty="0" err="1"/>
              <a:t>huấn</a:t>
            </a:r>
            <a:r>
              <a:rPr lang="en-US" sz="2400" dirty="0"/>
              <a:t> </a:t>
            </a:r>
            <a:r>
              <a:rPr lang="en-US" sz="2400" dirty="0" err="1"/>
              <a:t>luyện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kiểm</a:t>
            </a:r>
            <a:r>
              <a:rPr lang="en-US" sz="2400" dirty="0"/>
              <a:t> </a:t>
            </a:r>
            <a:r>
              <a:rPr lang="en-US" sz="2400" dirty="0" err="1"/>
              <a:t>tra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tập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endParaRPr lang="en-US" sz="1600" kern="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572894" y="5104435"/>
          <a:ext cx="5433369" cy="10129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41244"/>
                <a:gridCol w="499125"/>
                <a:gridCol w="499125"/>
                <a:gridCol w="499125"/>
                <a:gridCol w="499125"/>
                <a:gridCol w="499125"/>
                <a:gridCol w="499125"/>
                <a:gridCol w="499125"/>
                <a:gridCol w="499125"/>
                <a:gridCol w="499125"/>
              </a:tblGrid>
              <a:tr h="67530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Huấn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luyện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10%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20%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30%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40%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50%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60%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70%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80%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90%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376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Kiểm tra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90%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80%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70%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60%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50%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40%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30%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20%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10%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886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642ABB0-ADEC-4C3D-9588-145BD0E91D5B}" type="datetime1">
              <a:rPr lang="en-US" smtClean="0"/>
              <a:pPr>
                <a:defRPr/>
              </a:pPr>
              <a:t>5/5/2018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14365E-9737-41A9-85DC-98A9F8E4E5D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016000" y="1946209"/>
            <a:ext cx="2743200" cy="205740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             </a:t>
            </a:r>
            <a:endParaRPr lang="en-US" sz="1800" dirty="0"/>
          </a:p>
        </p:txBody>
      </p:sp>
      <p:sp>
        <p:nvSpPr>
          <p:cNvPr id="7" name="Oval 6"/>
          <p:cNvSpPr/>
          <p:nvPr/>
        </p:nvSpPr>
        <p:spPr>
          <a:xfrm>
            <a:off x="1343104" y="1992354"/>
            <a:ext cx="2111296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       </a:t>
            </a:r>
            <a:endParaRPr lang="en-US" sz="1800" dirty="0"/>
          </a:p>
        </p:txBody>
      </p:sp>
      <p:sp>
        <p:nvSpPr>
          <p:cNvPr id="8" name="Title 1"/>
          <p:cNvSpPr txBox="1">
            <a:spLocks/>
          </p:cNvSpPr>
          <p:nvPr/>
        </p:nvSpPr>
        <p:spPr bwMode="gray">
          <a:xfrm>
            <a:off x="3962400" y="1992354"/>
            <a:ext cx="7823200" cy="1970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7200" kern="0" dirty="0" err="1" smtClean="0"/>
              <a:t>Kết</a:t>
            </a:r>
            <a:r>
              <a:rPr lang="en-US" sz="7200" kern="0" dirty="0" smtClean="0"/>
              <a:t> </a:t>
            </a:r>
            <a:r>
              <a:rPr lang="en-US" sz="7200" kern="0" dirty="0" err="1" smtClean="0"/>
              <a:t>quả</a:t>
            </a:r>
            <a:r>
              <a:rPr lang="en-US" sz="7200" kern="0" dirty="0" smtClean="0"/>
              <a:t> </a:t>
            </a:r>
            <a:r>
              <a:rPr lang="en-US" sz="7200" kern="0" dirty="0" err="1" smtClean="0"/>
              <a:t>và</a:t>
            </a:r>
            <a:r>
              <a:rPr lang="en-US" sz="7200" kern="0" dirty="0" smtClean="0"/>
              <a:t> </a:t>
            </a:r>
            <a:r>
              <a:rPr lang="en-US" sz="7200" kern="0" dirty="0" err="1" smtClean="0"/>
              <a:t>thảo</a:t>
            </a:r>
            <a:r>
              <a:rPr lang="en-US" sz="7200" kern="0" dirty="0" smtClean="0"/>
              <a:t> </a:t>
            </a:r>
            <a:r>
              <a:rPr lang="en-US" sz="7200" kern="0" dirty="0" err="1" smtClean="0"/>
              <a:t>luận</a:t>
            </a:r>
            <a:endParaRPr lang="en-US" sz="7200" kern="0" dirty="0"/>
          </a:p>
        </p:txBody>
      </p:sp>
      <p:sp>
        <p:nvSpPr>
          <p:cNvPr id="9" name="TextBox 8"/>
          <p:cNvSpPr txBox="1"/>
          <p:nvPr/>
        </p:nvSpPr>
        <p:spPr>
          <a:xfrm>
            <a:off x="1624974" y="1620692"/>
            <a:ext cx="12192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0" b="1" dirty="0">
                <a:solidFill>
                  <a:schemeClr val="bg1">
                    <a:alpha val="40000"/>
                  </a:schemeClr>
                </a:solidFill>
              </a:rPr>
              <a:t>3</a:t>
            </a:r>
            <a:endParaRPr lang="en-US" sz="17000" b="1" dirty="0">
              <a:solidFill>
                <a:schemeClr val="bg1">
                  <a:alpha val="40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 Placeholder 4"/>
          <p:cNvSpPr txBox="1">
            <a:spLocks/>
          </p:cNvSpPr>
          <p:nvPr/>
        </p:nvSpPr>
        <p:spPr bwMode="auto">
          <a:xfrm>
            <a:off x="6054000" y="4141232"/>
            <a:ext cx="10442496" cy="37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40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Kết</a:t>
            </a:r>
            <a:r>
              <a:rPr lang="en-US" sz="2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240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quả</a:t>
            </a:r>
            <a:r>
              <a:rPr lang="en-US" sz="2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240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thí</a:t>
            </a:r>
            <a:r>
              <a:rPr lang="en-US" sz="2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240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nghiệm</a:t>
            </a:r>
            <a:r>
              <a:rPr lang="en-US" sz="2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</a:p>
          <a:p>
            <a:pPr>
              <a:spcBef>
                <a:spcPts val="0"/>
              </a:spcBef>
            </a:pPr>
            <a:r>
              <a:rPr lang="en-US" sz="2400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K</a:t>
            </a:r>
            <a:r>
              <a:rPr lang="en-US" sz="240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ết</a:t>
            </a:r>
            <a:r>
              <a:rPr lang="en-US" sz="2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240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luận</a:t>
            </a:r>
            <a:r>
              <a:rPr lang="en-US" sz="24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2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+ </a:t>
            </a:r>
            <a:r>
              <a:rPr lang="en-US" sz="240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các</a:t>
            </a:r>
            <a:r>
              <a:rPr lang="en-US" sz="2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paper </a:t>
            </a:r>
            <a:r>
              <a:rPr lang="en-US" sz="240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đã</a:t>
            </a:r>
            <a:r>
              <a:rPr lang="en-US" sz="2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240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viết</a:t>
            </a:r>
            <a:endParaRPr lang="en-US" sz="2400" kern="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spcBef>
                <a:spcPts val="0"/>
              </a:spcBef>
            </a:pPr>
            <a:r>
              <a:rPr lang="en-US" sz="240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Hướng</a:t>
            </a:r>
            <a:r>
              <a:rPr lang="en-US" sz="2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240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phát</a:t>
            </a:r>
            <a:r>
              <a:rPr lang="en-US" sz="2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240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triển</a:t>
            </a:r>
            <a:endParaRPr lang="en-US" sz="2400" kern="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spcBef>
                <a:spcPts val="0"/>
              </a:spcBef>
            </a:pPr>
            <a:r>
              <a:rPr lang="en-US" sz="240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Tài</a:t>
            </a:r>
            <a:r>
              <a:rPr lang="en-US" sz="2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240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liệu</a:t>
            </a:r>
            <a:r>
              <a:rPr lang="en-US" sz="2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240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tham</a:t>
            </a:r>
            <a:r>
              <a:rPr lang="en-US" sz="2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240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khảo</a:t>
            </a:r>
            <a:endParaRPr lang="en-US" sz="24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dirty="0" smtClean="0"/>
              <a:t>.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nhóm</a:t>
            </a:r>
            <a:r>
              <a:rPr lang="en-US" dirty="0" smtClean="0"/>
              <a:t> </a:t>
            </a:r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</a:t>
            </a:r>
            <a:r>
              <a:rPr lang="en-US" dirty="0" err="1" smtClean="0"/>
              <a:t>dựa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chuẩn</a:t>
            </a:r>
            <a:r>
              <a:rPr lang="en-US" dirty="0" smtClean="0"/>
              <a:t> </a:t>
            </a:r>
            <a:r>
              <a:rPr lang="en-US" dirty="0"/>
              <a:t>ANSI/AAMI EC57:1998/2012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642ABB0-ADEC-4C3D-9588-145BD0E91D5B}" type="datetime1">
              <a:rPr lang="en-US" smtClean="0"/>
              <a:pPr>
                <a:defRPr/>
              </a:pPr>
              <a:t>5/5/2018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14365E-9737-41A9-85DC-98A9F8E4E5D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66356" y="1286511"/>
            <a:ext cx="5801043" cy="1742676"/>
            <a:chOff x="66357" y="1286510"/>
            <a:chExt cx="4572000" cy="2498222"/>
          </a:xfrm>
        </p:grpSpPr>
        <p:sp>
          <p:nvSpPr>
            <p:cNvPr id="7" name="TextBox 6"/>
            <p:cNvSpPr txBox="1"/>
            <p:nvPr/>
          </p:nvSpPr>
          <p:spPr>
            <a:xfrm>
              <a:off x="1391839" y="3122910"/>
              <a:ext cx="2245520" cy="661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/>
                <a:t>Nhịp</a:t>
              </a:r>
              <a:r>
                <a:rPr lang="en-US" sz="2400" dirty="0" smtClean="0"/>
                <a:t> </a:t>
              </a:r>
              <a:r>
                <a:rPr lang="en-US" sz="2400" dirty="0" err="1" smtClean="0"/>
                <a:t>tim</a:t>
              </a:r>
              <a:r>
                <a:rPr lang="en-US" sz="2400" dirty="0" smtClean="0"/>
                <a:t> </a:t>
              </a:r>
              <a:r>
                <a:rPr lang="en-US" sz="2400" dirty="0" err="1" smtClean="0"/>
                <a:t>bệnh</a:t>
              </a:r>
              <a:r>
                <a:rPr lang="en-US" sz="2400" dirty="0" smtClean="0"/>
                <a:t> N</a:t>
              </a:r>
              <a:endParaRPr lang="en-US" sz="3200" dirty="0"/>
            </a:p>
          </p:txBody>
        </p:sp>
        <p:pic>
          <p:nvPicPr>
            <p:cNvPr id="11" name="Picture 10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66357" y="1286510"/>
              <a:ext cx="4572000" cy="1871980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228599" y="2987600"/>
            <a:ext cx="5638800" cy="1742299"/>
            <a:chOff x="0" y="3633786"/>
            <a:chExt cx="4572000" cy="2725542"/>
          </a:xfrm>
        </p:grpSpPr>
        <p:pic>
          <p:nvPicPr>
            <p:cNvPr id="12" name="Picture 11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3633786"/>
              <a:ext cx="4572000" cy="197993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358661" y="5524161"/>
              <a:ext cx="2245520" cy="835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/>
                <a:t>Nhịp</a:t>
              </a:r>
              <a:r>
                <a:rPr lang="en-US" sz="2400" dirty="0" smtClean="0"/>
                <a:t> </a:t>
              </a:r>
              <a:r>
                <a:rPr lang="en-US" sz="2400" dirty="0" err="1" smtClean="0"/>
                <a:t>tim</a:t>
              </a:r>
              <a:r>
                <a:rPr lang="en-US" sz="2400" dirty="0" smtClean="0"/>
                <a:t> </a:t>
              </a:r>
              <a:r>
                <a:rPr lang="en-US" sz="2400" dirty="0" err="1" smtClean="0"/>
                <a:t>bệnh</a:t>
              </a:r>
              <a:r>
                <a:rPr lang="en-US" sz="2400" dirty="0" smtClean="0"/>
                <a:t> S</a:t>
              </a:r>
              <a:endParaRPr lang="en-US" sz="32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279110" y="1339418"/>
            <a:ext cx="5852247" cy="1737502"/>
            <a:chOff x="5273357" y="1270000"/>
            <a:chExt cx="4572000" cy="2682061"/>
          </a:xfrm>
        </p:grpSpPr>
        <p:pic>
          <p:nvPicPr>
            <p:cNvPr id="14" name="Picture 13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5273357" y="1270000"/>
              <a:ext cx="4572000" cy="197993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436597" y="3239421"/>
              <a:ext cx="2245520" cy="712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/>
                <a:t>Nhịp</a:t>
              </a:r>
              <a:r>
                <a:rPr lang="en-US" sz="2400" dirty="0" smtClean="0"/>
                <a:t> </a:t>
              </a:r>
              <a:r>
                <a:rPr lang="en-US" sz="2400" dirty="0" err="1" smtClean="0"/>
                <a:t>tim</a:t>
              </a:r>
              <a:r>
                <a:rPr lang="en-US" sz="2400" dirty="0" smtClean="0"/>
                <a:t> </a:t>
              </a:r>
              <a:r>
                <a:rPr lang="en-US" sz="2400" dirty="0" err="1" smtClean="0"/>
                <a:t>bệnh</a:t>
              </a:r>
              <a:r>
                <a:rPr lang="en-US" sz="2400" dirty="0" smtClean="0"/>
                <a:t> V</a:t>
              </a:r>
              <a:endParaRPr lang="en-US" sz="3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279110" y="3072336"/>
            <a:ext cx="5912890" cy="1643805"/>
            <a:chOff x="5273357" y="3584575"/>
            <a:chExt cx="4572000" cy="2821587"/>
          </a:xfrm>
        </p:grpSpPr>
        <p:pic>
          <p:nvPicPr>
            <p:cNvPr id="18" name="Picture 17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5273357" y="3584575"/>
              <a:ext cx="4572000" cy="210312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436597" y="5613715"/>
              <a:ext cx="2245520" cy="792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/>
                <a:t>Nhịp</a:t>
              </a:r>
              <a:r>
                <a:rPr lang="en-US" sz="2400" dirty="0" smtClean="0"/>
                <a:t> </a:t>
              </a:r>
              <a:r>
                <a:rPr lang="en-US" sz="2400" dirty="0" err="1" smtClean="0"/>
                <a:t>tim</a:t>
              </a:r>
              <a:r>
                <a:rPr lang="en-US" sz="2400" dirty="0" smtClean="0"/>
                <a:t> </a:t>
              </a:r>
              <a:r>
                <a:rPr lang="en-US" sz="2400" dirty="0" err="1" smtClean="0"/>
                <a:t>bệnh</a:t>
              </a:r>
              <a:r>
                <a:rPr lang="en-US" sz="2400" dirty="0" smtClean="0"/>
                <a:t> F</a:t>
              </a:r>
              <a:endParaRPr lang="en-US" sz="3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849042" y="4670983"/>
            <a:ext cx="6386513" cy="1624329"/>
            <a:chOff x="3924300" y="3579721"/>
            <a:chExt cx="4572000" cy="2636638"/>
          </a:xfrm>
        </p:grpSpPr>
        <p:pic>
          <p:nvPicPr>
            <p:cNvPr id="22" name="Picture 21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3924300" y="3579721"/>
              <a:ext cx="4572000" cy="210312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5087540" y="5475884"/>
              <a:ext cx="2245520" cy="740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/>
                <a:t>Nhịp</a:t>
              </a:r>
              <a:r>
                <a:rPr lang="en-US" sz="2400" dirty="0" smtClean="0"/>
                <a:t> </a:t>
              </a:r>
              <a:r>
                <a:rPr lang="en-US" sz="2400" dirty="0" err="1" smtClean="0"/>
                <a:t>tim</a:t>
              </a:r>
              <a:r>
                <a:rPr lang="en-US" sz="2400" dirty="0" smtClean="0"/>
                <a:t> </a:t>
              </a:r>
              <a:r>
                <a:rPr lang="en-US" sz="2400" dirty="0" err="1" smtClean="0"/>
                <a:t>bệnh</a:t>
              </a:r>
              <a:r>
                <a:rPr lang="en-US" sz="2400" dirty="0" smtClean="0"/>
                <a:t> Q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8062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2200" y="323851"/>
            <a:ext cx="11099800" cy="487363"/>
          </a:xfrm>
        </p:spPr>
        <p:txBody>
          <a:bodyPr/>
          <a:lstStyle/>
          <a:p>
            <a:pPr algn="just"/>
            <a:r>
              <a:rPr lang="en-US" sz="2400" dirty="0" smtClean="0"/>
              <a:t>2 </a:t>
            </a:r>
            <a:r>
              <a:rPr lang="en-US" sz="2400" dirty="0" err="1" smtClean="0"/>
              <a:t>Kết</a:t>
            </a:r>
            <a:r>
              <a:rPr lang="en-US" sz="2400" dirty="0" smtClean="0"/>
              <a:t> </a:t>
            </a:r>
            <a:r>
              <a:rPr lang="en-US" sz="2400" dirty="0" err="1" smtClean="0"/>
              <a:t>quả</a:t>
            </a:r>
            <a:r>
              <a:rPr lang="en-US" sz="2400" dirty="0" smtClean="0"/>
              <a:t> </a:t>
            </a:r>
            <a:r>
              <a:rPr lang="en-US" sz="2400" dirty="0" err="1" smtClean="0"/>
              <a:t>thí</a:t>
            </a:r>
            <a:r>
              <a:rPr lang="en-US" sz="2400" dirty="0" smtClean="0"/>
              <a:t> </a:t>
            </a:r>
            <a:r>
              <a:rPr lang="en-US" sz="2400" dirty="0" err="1" smtClean="0"/>
              <a:t>nghiệm</a:t>
            </a:r>
            <a:r>
              <a:rPr lang="en-US" sz="2400" dirty="0" smtClean="0"/>
              <a:t> 1 - </a:t>
            </a:r>
            <a:r>
              <a:rPr lang="en-US" sz="2400" dirty="0" err="1"/>
              <a:t>K</a:t>
            </a:r>
            <a:r>
              <a:rPr lang="en-US" sz="2400" dirty="0" err="1" smtClean="0"/>
              <a:t>hảo</a:t>
            </a:r>
            <a:r>
              <a:rPr lang="en-US" sz="2400" dirty="0" smtClean="0"/>
              <a:t> </a:t>
            </a:r>
            <a:r>
              <a:rPr lang="en-US" sz="2400" dirty="0" err="1"/>
              <a:t>sát</a:t>
            </a:r>
            <a:r>
              <a:rPr lang="en-US" sz="2400" dirty="0"/>
              <a:t> </a:t>
            </a:r>
            <a:r>
              <a:rPr lang="en-US" sz="2400" dirty="0" err="1"/>
              <a:t>sự</a:t>
            </a:r>
            <a:r>
              <a:rPr lang="en-US" sz="2400" dirty="0"/>
              <a:t> </a:t>
            </a:r>
            <a:r>
              <a:rPr lang="en-US" sz="2400" dirty="0" err="1"/>
              <a:t>ảnh</a:t>
            </a:r>
            <a:r>
              <a:rPr lang="en-US" sz="2400" dirty="0"/>
              <a:t> </a:t>
            </a:r>
            <a:r>
              <a:rPr lang="en-US" sz="2400" dirty="0" err="1"/>
              <a:t>hưởng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hiệu</a:t>
            </a:r>
            <a:r>
              <a:rPr lang="en-US" sz="2400" dirty="0"/>
              <a:t> </a:t>
            </a:r>
            <a:r>
              <a:rPr lang="en-US" sz="2400" dirty="0" err="1"/>
              <a:t>ứng</a:t>
            </a:r>
            <a:r>
              <a:rPr lang="en-US" sz="2400" dirty="0"/>
              <a:t> </a:t>
            </a:r>
            <a:r>
              <a:rPr lang="en-US" sz="2400" dirty="0" err="1"/>
              <a:t>kéo</a:t>
            </a:r>
            <a:r>
              <a:rPr lang="en-US" sz="2400" dirty="0"/>
              <a:t> </a:t>
            </a:r>
            <a:r>
              <a:rPr lang="en-US" sz="2400" dirty="0" err="1"/>
              <a:t>theo</a:t>
            </a:r>
            <a:r>
              <a:rPr lang="en-US" sz="2400" dirty="0"/>
              <a:t> “Long–tail effect” </a:t>
            </a:r>
            <a:r>
              <a:rPr lang="en-US" sz="2400" dirty="0" err="1"/>
              <a:t>lên</a:t>
            </a:r>
            <a:r>
              <a:rPr lang="en-US" sz="2400" dirty="0"/>
              <a:t> </a:t>
            </a:r>
            <a:r>
              <a:rPr lang="en-US" sz="2400" dirty="0" err="1"/>
              <a:t>độ</a:t>
            </a:r>
            <a:r>
              <a:rPr lang="en-US" sz="2400" dirty="0"/>
              <a:t> </a:t>
            </a:r>
            <a:r>
              <a:rPr lang="en-US" sz="2400" dirty="0" err="1"/>
              <a:t>chính</a:t>
            </a:r>
            <a:r>
              <a:rPr lang="en-US" sz="2400" dirty="0"/>
              <a:t> </a:t>
            </a:r>
            <a:r>
              <a:rPr lang="en-US" sz="2400" dirty="0" err="1"/>
              <a:t>xác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bộ</a:t>
            </a:r>
            <a:r>
              <a:rPr lang="en-US" sz="2400" dirty="0"/>
              <a:t> </a:t>
            </a:r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loại</a:t>
            </a:r>
            <a:r>
              <a:rPr lang="en-US" sz="2400" dirty="0"/>
              <a:t> </a:t>
            </a:r>
            <a:r>
              <a:rPr lang="en-US" sz="2400" dirty="0" err="1"/>
              <a:t>tín</a:t>
            </a:r>
            <a:r>
              <a:rPr lang="en-US" sz="2400" dirty="0"/>
              <a:t> </a:t>
            </a:r>
            <a:r>
              <a:rPr lang="en-US" sz="2400" dirty="0" err="1"/>
              <a:t>hiệu</a:t>
            </a:r>
            <a:r>
              <a:rPr lang="en-US" sz="2400" dirty="0"/>
              <a:t> </a:t>
            </a:r>
            <a:r>
              <a:rPr lang="en-US" sz="2400" dirty="0" err="1"/>
              <a:t>điện</a:t>
            </a:r>
            <a:r>
              <a:rPr lang="en-US" sz="2400" dirty="0"/>
              <a:t> </a:t>
            </a:r>
            <a:r>
              <a:rPr lang="en-US" sz="2400" dirty="0" err="1"/>
              <a:t>tim</a:t>
            </a:r>
            <a:r>
              <a:rPr lang="en-US" sz="2400" dirty="0"/>
              <a:t> </a:t>
            </a:r>
            <a:r>
              <a:rPr lang="en-US" sz="2400" dirty="0" smtClean="0"/>
              <a:t>ECG (1)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642ABB0-ADEC-4C3D-9588-145BD0E91D5B}" type="datetime1">
              <a:rPr lang="en-US" smtClean="0"/>
              <a:pPr>
                <a:defRPr/>
              </a:pPr>
              <a:t>5/5/2018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14365E-9737-41A9-85DC-98A9F8E4E5DC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55639" y="1294852"/>
            <a:ext cx="5486400" cy="5031396"/>
            <a:chOff x="-1199464" y="1297941"/>
            <a:chExt cx="5486400" cy="5031396"/>
          </a:xfrm>
        </p:grpSpPr>
        <p:pic>
          <p:nvPicPr>
            <p:cNvPr id="6" name="Picture 5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99464" y="1297941"/>
              <a:ext cx="5486400" cy="3931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-1199464" y="5129008"/>
              <a:ext cx="54864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/>
                <a:t>Đường</a:t>
              </a:r>
              <a:r>
                <a:rPr lang="en-US" sz="2400" dirty="0"/>
                <a:t> cong ROC </a:t>
              </a:r>
              <a:r>
                <a:rPr lang="en-US" sz="2400" dirty="0" err="1"/>
                <a:t>của</a:t>
              </a:r>
              <a:r>
                <a:rPr lang="en-US" sz="2400" dirty="0"/>
                <a:t> </a:t>
              </a:r>
              <a:r>
                <a:rPr lang="en-US" sz="2400" dirty="0" err="1"/>
                <a:t>bộ</a:t>
              </a:r>
              <a:r>
                <a:rPr lang="en-US" sz="2400" dirty="0"/>
                <a:t> </a:t>
              </a:r>
              <a:r>
                <a:rPr lang="en-US" sz="2400" dirty="0" err="1"/>
                <a:t>phân</a:t>
              </a:r>
              <a:r>
                <a:rPr lang="en-US" sz="2400" dirty="0"/>
                <a:t> </a:t>
              </a:r>
              <a:r>
                <a:rPr lang="en-US" sz="2400" dirty="0" err="1"/>
                <a:t>loại</a:t>
              </a:r>
              <a:r>
                <a:rPr lang="en-US" sz="2400" dirty="0"/>
                <a:t> </a:t>
              </a:r>
              <a:r>
                <a:rPr lang="en-US" sz="2400" dirty="0" err="1"/>
                <a:t>khi</a:t>
              </a:r>
              <a:r>
                <a:rPr lang="en-US" sz="2400" dirty="0"/>
                <a:t> </a:t>
              </a:r>
              <a:r>
                <a:rPr lang="en-US" sz="2400" dirty="0" err="1"/>
                <a:t>dùng</a:t>
              </a:r>
              <a:r>
                <a:rPr lang="en-US" sz="2400" dirty="0"/>
                <a:t> </a:t>
              </a:r>
              <a:r>
                <a:rPr lang="en-US" sz="2400" dirty="0" err="1"/>
                <a:t>DWT+</a:t>
              </a:r>
              <a:r>
                <a:rPr lang="en-US" sz="2400" b="1" dirty="0" err="1"/>
                <a:t>PCA</a:t>
              </a:r>
              <a:r>
                <a:rPr lang="en-US" sz="2400" dirty="0" err="1"/>
                <a:t>+Neural</a:t>
              </a:r>
              <a:r>
                <a:rPr lang="en-US" sz="2400" dirty="0"/>
                <a:t> Network </a:t>
              </a:r>
              <a:endParaRPr lang="en-US" sz="2400" dirty="0" smtClean="0"/>
            </a:p>
            <a:p>
              <a:pPr algn="ctr"/>
              <a:r>
                <a:rPr lang="en-US" sz="2400" b="1" dirty="0" err="1" smtClean="0"/>
                <a:t>có</a:t>
              </a:r>
              <a:r>
                <a:rPr lang="en-US" sz="2400" b="1" dirty="0" smtClean="0"/>
                <a:t> </a:t>
              </a:r>
              <a:r>
                <a:rPr lang="en-US" sz="2400" b="1" dirty="0" err="1" smtClean="0"/>
                <a:t>hiệu</a:t>
              </a:r>
              <a:r>
                <a:rPr lang="en-US" sz="2400" b="1" dirty="0" smtClean="0"/>
                <a:t> </a:t>
              </a:r>
              <a:r>
                <a:rPr lang="en-US" sz="2400" b="1" dirty="0" err="1" smtClean="0"/>
                <a:t>ứng</a:t>
              </a:r>
              <a:r>
                <a:rPr lang="en-US" sz="2400" b="1" dirty="0" smtClean="0"/>
                <a:t> </a:t>
              </a:r>
              <a:r>
                <a:rPr lang="en-US" sz="2400" b="1" dirty="0" err="1" smtClean="0"/>
                <a:t>kéo</a:t>
              </a:r>
              <a:r>
                <a:rPr lang="en-US" sz="2400" b="1" dirty="0" smtClean="0"/>
                <a:t> </a:t>
              </a:r>
              <a:r>
                <a:rPr lang="en-US" sz="2400" b="1" dirty="0" err="1" smtClean="0"/>
                <a:t>theo</a:t>
              </a:r>
              <a:r>
                <a:rPr lang="en-US" sz="2400" b="1" dirty="0" smtClean="0"/>
                <a:t> </a:t>
              </a:r>
              <a:r>
                <a:rPr lang="en-US" sz="2400" dirty="0" smtClean="0"/>
                <a:t>(</a:t>
              </a:r>
              <a:r>
                <a:rPr lang="en-US" sz="2400" dirty="0" err="1" smtClean="0"/>
                <a:t>dữ</a:t>
              </a:r>
              <a:r>
                <a:rPr lang="en-US" sz="2400" dirty="0" smtClean="0"/>
                <a:t> </a:t>
              </a:r>
              <a:r>
                <a:rPr lang="en-US" sz="2400" dirty="0" err="1"/>
                <a:t>liệu</a:t>
              </a:r>
              <a:r>
                <a:rPr lang="en-US" sz="2400" dirty="0"/>
                <a:t> </a:t>
              </a:r>
              <a:r>
                <a:rPr lang="en-US" sz="2400" dirty="0" err="1" smtClean="0">
                  <a:hlinkClick r:id="rId4" action="ppaction://hlinksldjump" tooltip="Show what is DS11 data"/>
                </a:rPr>
                <a:t>DS11</a:t>
              </a:r>
              <a:r>
                <a:rPr lang="en-US" sz="2400" dirty="0" smtClean="0"/>
                <a:t>)</a:t>
              </a:r>
              <a:endParaRPr lang="en-US" sz="3200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984112" y="5083057"/>
            <a:ext cx="6331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Đường</a:t>
            </a:r>
            <a:r>
              <a:rPr lang="en-US" sz="2400" dirty="0"/>
              <a:t> cong ROC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bộ</a:t>
            </a:r>
            <a:r>
              <a:rPr lang="en-US" sz="2400" dirty="0"/>
              <a:t> </a:t>
            </a:r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loại</a:t>
            </a:r>
            <a:r>
              <a:rPr lang="en-US" sz="2400" dirty="0"/>
              <a:t> </a:t>
            </a:r>
            <a:r>
              <a:rPr lang="en-US" sz="2400" dirty="0" err="1"/>
              <a:t>khi</a:t>
            </a:r>
            <a:r>
              <a:rPr lang="en-US" sz="2400" dirty="0"/>
              <a:t> </a:t>
            </a:r>
            <a:r>
              <a:rPr lang="en-US" sz="2400" dirty="0" err="1"/>
              <a:t>dùng</a:t>
            </a:r>
            <a:r>
              <a:rPr lang="en-US" sz="2400" dirty="0"/>
              <a:t> </a:t>
            </a:r>
            <a:r>
              <a:rPr lang="en-US" sz="2400" dirty="0" err="1"/>
              <a:t>DWT+</a:t>
            </a:r>
            <a:r>
              <a:rPr lang="en-US" sz="2400" b="1" dirty="0" err="1"/>
              <a:t>PCA</a:t>
            </a:r>
            <a:r>
              <a:rPr lang="en-US" sz="2400" dirty="0" err="1"/>
              <a:t>+Neural</a:t>
            </a:r>
            <a:r>
              <a:rPr lang="en-US" sz="2400" dirty="0"/>
              <a:t> </a:t>
            </a:r>
            <a:r>
              <a:rPr lang="en-US" sz="2400" dirty="0" smtClean="0"/>
              <a:t>Network</a:t>
            </a:r>
          </a:p>
          <a:p>
            <a:pPr algn="ctr"/>
            <a:r>
              <a:rPr lang="en-US" sz="2400" b="1" dirty="0" err="1" smtClean="0"/>
              <a:t>không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có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hiệu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ứng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kéo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theo</a:t>
            </a:r>
            <a:r>
              <a:rPr lang="en-US" sz="2400" b="1" dirty="0" smtClean="0"/>
              <a:t> </a:t>
            </a:r>
            <a:r>
              <a:rPr lang="en-US" sz="2400" dirty="0" smtClean="0"/>
              <a:t>(</a:t>
            </a:r>
            <a:r>
              <a:rPr lang="en-US" sz="2400" dirty="0" err="1" smtClean="0"/>
              <a:t>dữ</a:t>
            </a:r>
            <a:r>
              <a:rPr lang="en-US" sz="2400" dirty="0"/>
              <a:t> </a:t>
            </a:r>
            <a:r>
              <a:rPr lang="en-US" sz="2400" dirty="0" err="1" smtClean="0"/>
              <a:t>liệu</a:t>
            </a:r>
            <a:r>
              <a:rPr lang="en-US" sz="2400" dirty="0" smtClean="0"/>
              <a:t> </a:t>
            </a:r>
            <a:r>
              <a:rPr lang="en-US" sz="2400" dirty="0" err="1" smtClean="0">
                <a:hlinkClick r:id="rId4" action="ppaction://hlinksldjump" tooltip="Show what is DS13 data ?"/>
              </a:rPr>
              <a:t>DS13</a:t>
            </a:r>
            <a:r>
              <a:rPr lang="en-US" sz="2400" dirty="0" smtClean="0"/>
              <a:t>)</a:t>
            </a:r>
            <a:endParaRPr lang="en-US" sz="3200" dirty="0"/>
          </a:p>
        </p:txBody>
      </p:sp>
      <p:pic>
        <p:nvPicPr>
          <p:cNvPr id="13" name="Picture 12"/>
          <p:cNvPicPr/>
          <p:nvPr/>
        </p:nvPicPr>
        <p:blipFill>
          <a:blip r:embed="rId5"/>
          <a:stretch>
            <a:fillRect/>
          </a:stretch>
        </p:blipFill>
        <p:spPr>
          <a:xfrm>
            <a:off x="6253163" y="1294852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8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2200" y="323851"/>
            <a:ext cx="11099800" cy="487363"/>
          </a:xfrm>
        </p:spPr>
        <p:txBody>
          <a:bodyPr/>
          <a:lstStyle/>
          <a:p>
            <a:pPr algn="just"/>
            <a:r>
              <a:rPr lang="en-US" sz="2400" dirty="0" smtClean="0"/>
              <a:t>2 </a:t>
            </a:r>
            <a:r>
              <a:rPr lang="en-US" sz="2400" dirty="0" err="1" smtClean="0"/>
              <a:t>Kết</a:t>
            </a:r>
            <a:r>
              <a:rPr lang="en-US" sz="2400" dirty="0" smtClean="0"/>
              <a:t> </a:t>
            </a:r>
            <a:r>
              <a:rPr lang="en-US" sz="2400" dirty="0" err="1" smtClean="0"/>
              <a:t>quả</a:t>
            </a:r>
            <a:r>
              <a:rPr lang="en-US" sz="2400" dirty="0" smtClean="0"/>
              <a:t> </a:t>
            </a:r>
            <a:r>
              <a:rPr lang="en-US" sz="2400" dirty="0" err="1" smtClean="0"/>
              <a:t>thí</a:t>
            </a:r>
            <a:r>
              <a:rPr lang="en-US" sz="2400" dirty="0" smtClean="0"/>
              <a:t> </a:t>
            </a:r>
            <a:r>
              <a:rPr lang="en-US" sz="2400" dirty="0" err="1" smtClean="0"/>
              <a:t>nghiệm</a:t>
            </a:r>
            <a:r>
              <a:rPr lang="en-US" sz="2400" dirty="0" smtClean="0"/>
              <a:t> 1 - </a:t>
            </a:r>
            <a:r>
              <a:rPr lang="en-US" sz="2400" dirty="0" err="1"/>
              <a:t>K</a:t>
            </a:r>
            <a:r>
              <a:rPr lang="en-US" sz="2400" dirty="0" err="1" smtClean="0"/>
              <a:t>hảo</a:t>
            </a:r>
            <a:r>
              <a:rPr lang="en-US" sz="2400" dirty="0" smtClean="0"/>
              <a:t> </a:t>
            </a:r>
            <a:r>
              <a:rPr lang="en-US" sz="2400" dirty="0" err="1"/>
              <a:t>sát</a:t>
            </a:r>
            <a:r>
              <a:rPr lang="en-US" sz="2400" dirty="0"/>
              <a:t> </a:t>
            </a:r>
            <a:r>
              <a:rPr lang="en-US" sz="2400" dirty="0" err="1"/>
              <a:t>sự</a:t>
            </a:r>
            <a:r>
              <a:rPr lang="en-US" sz="2400" dirty="0"/>
              <a:t> </a:t>
            </a:r>
            <a:r>
              <a:rPr lang="en-US" sz="2400" dirty="0" err="1"/>
              <a:t>ảnh</a:t>
            </a:r>
            <a:r>
              <a:rPr lang="en-US" sz="2400" dirty="0"/>
              <a:t> </a:t>
            </a:r>
            <a:r>
              <a:rPr lang="en-US" sz="2400" dirty="0" err="1"/>
              <a:t>hưởng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hiệu</a:t>
            </a:r>
            <a:r>
              <a:rPr lang="en-US" sz="2400" dirty="0"/>
              <a:t> </a:t>
            </a:r>
            <a:r>
              <a:rPr lang="en-US" sz="2400" dirty="0" err="1"/>
              <a:t>ứng</a:t>
            </a:r>
            <a:r>
              <a:rPr lang="en-US" sz="2400" dirty="0"/>
              <a:t> </a:t>
            </a:r>
            <a:r>
              <a:rPr lang="en-US" sz="2400" dirty="0" err="1"/>
              <a:t>kéo</a:t>
            </a:r>
            <a:r>
              <a:rPr lang="en-US" sz="2400" dirty="0"/>
              <a:t> </a:t>
            </a:r>
            <a:r>
              <a:rPr lang="en-US" sz="2400" dirty="0" err="1"/>
              <a:t>theo</a:t>
            </a:r>
            <a:r>
              <a:rPr lang="en-US" sz="2400" dirty="0"/>
              <a:t> “Long–tail effect” </a:t>
            </a:r>
            <a:r>
              <a:rPr lang="en-US" sz="2400" dirty="0" err="1"/>
              <a:t>lên</a:t>
            </a:r>
            <a:r>
              <a:rPr lang="en-US" sz="2400" dirty="0"/>
              <a:t> </a:t>
            </a:r>
            <a:r>
              <a:rPr lang="en-US" sz="2400" dirty="0" err="1"/>
              <a:t>độ</a:t>
            </a:r>
            <a:r>
              <a:rPr lang="en-US" sz="2400" dirty="0"/>
              <a:t> </a:t>
            </a:r>
            <a:r>
              <a:rPr lang="en-US" sz="2400" dirty="0" err="1"/>
              <a:t>chính</a:t>
            </a:r>
            <a:r>
              <a:rPr lang="en-US" sz="2400" dirty="0"/>
              <a:t> </a:t>
            </a:r>
            <a:r>
              <a:rPr lang="en-US" sz="2400" dirty="0" err="1"/>
              <a:t>xác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bộ</a:t>
            </a:r>
            <a:r>
              <a:rPr lang="en-US" sz="2400" dirty="0"/>
              <a:t> </a:t>
            </a:r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loại</a:t>
            </a:r>
            <a:r>
              <a:rPr lang="en-US" sz="2400" dirty="0"/>
              <a:t> </a:t>
            </a:r>
            <a:r>
              <a:rPr lang="en-US" sz="2400" dirty="0" err="1"/>
              <a:t>tín</a:t>
            </a:r>
            <a:r>
              <a:rPr lang="en-US" sz="2400" dirty="0"/>
              <a:t> </a:t>
            </a:r>
            <a:r>
              <a:rPr lang="en-US" sz="2400" dirty="0" err="1"/>
              <a:t>hiệu</a:t>
            </a:r>
            <a:r>
              <a:rPr lang="en-US" sz="2400" dirty="0"/>
              <a:t> </a:t>
            </a:r>
            <a:r>
              <a:rPr lang="en-US" sz="2400" dirty="0" err="1"/>
              <a:t>điện</a:t>
            </a:r>
            <a:r>
              <a:rPr lang="en-US" sz="2400" dirty="0"/>
              <a:t> </a:t>
            </a:r>
            <a:r>
              <a:rPr lang="en-US" sz="2400" dirty="0" err="1"/>
              <a:t>tim</a:t>
            </a:r>
            <a:r>
              <a:rPr lang="en-US" sz="2400" dirty="0"/>
              <a:t> </a:t>
            </a:r>
            <a:r>
              <a:rPr lang="en-US" sz="2400" dirty="0" smtClean="0"/>
              <a:t>ECG (1)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642ABB0-ADEC-4C3D-9588-145BD0E91D5B}" type="datetime1">
              <a:rPr lang="en-US" smtClean="0"/>
              <a:pPr>
                <a:defRPr/>
              </a:pPr>
              <a:t>5/5/2018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14365E-9737-41A9-85DC-98A9F8E4E5DC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1304924"/>
            <a:ext cx="5772150" cy="3878203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4"/>
          <a:stretch>
            <a:fillRect/>
          </a:stretch>
        </p:blipFill>
        <p:spPr>
          <a:xfrm>
            <a:off x="6520974" y="1304925"/>
            <a:ext cx="5486400" cy="382745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5639" y="5125919"/>
            <a:ext cx="548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Đường</a:t>
            </a:r>
            <a:r>
              <a:rPr lang="en-US" sz="2400" dirty="0"/>
              <a:t> cong ROC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bộ</a:t>
            </a:r>
            <a:r>
              <a:rPr lang="en-US" sz="2400" dirty="0"/>
              <a:t> </a:t>
            </a:r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loại</a:t>
            </a:r>
            <a:r>
              <a:rPr lang="en-US" sz="2400" dirty="0"/>
              <a:t> </a:t>
            </a:r>
            <a:r>
              <a:rPr lang="en-US" sz="2400" dirty="0" err="1"/>
              <a:t>khi</a:t>
            </a:r>
            <a:r>
              <a:rPr lang="en-US" sz="2400" dirty="0"/>
              <a:t> </a:t>
            </a:r>
            <a:r>
              <a:rPr lang="en-US" sz="2400" dirty="0" err="1"/>
              <a:t>dùng</a:t>
            </a:r>
            <a:r>
              <a:rPr lang="en-US" sz="2400" dirty="0"/>
              <a:t> </a:t>
            </a:r>
            <a:r>
              <a:rPr lang="en-US" sz="2400" dirty="0" err="1" smtClean="0"/>
              <a:t>DWT+</a:t>
            </a:r>
            <a:r>
              <a:rPr lang="en-US" sz="2400" b="1" dirty="0" err="1" smtClean="0"/>
              <a:t>LDA</a:t>
            </a:r>
            <a:r>
              <a:rPr lang="en-US" sz="2400" dirty="0" err="1" smtClean="0"/>
              <a:t>+Neural</a:t>
            </a:r>
            <a:r>
              <a:rPr lang="en-US" sz="2400" dirty="0" smtClean="0"/>
              <a:t> </a:t>
            </a:r>
            <a:r>
              <a:rPr lang="en-US" sz="2400" dirty="0"/>
              <a:t>Network </a:t>
            </a:r>
            <a:endParaRPr lang="en-US" sz="2400" dirty="0" smtClean="0"/>
          </a:p>
          <a:p>
            <a:pPr algn="ctr"/>
            <a:r>
              <a:rPr lang="en-US" sz="2400" b="1" dirty="0" err="1" smtClean="0"/>
              <a:t>có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hiệu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ứng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kéo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theo</a:t>
            </a:r>
            <a:r>
              <a:rPr lang="en-US" sz="2400" b="1" dirty="0" smtClean="0"/>
              <a:t> </a:t>
            </a:r>
            <a:r>
              <a:rPr lang="en-US" sz="2400" dirty="0" smtClean="0"/>
              <a:t>(</a:t>
            </a:r>
            <a:r>
              <a:rPr lang="en-US" sz="2400" dirty="0" err="1" smtClean="0"/>
              <a:t>dữ</a:t>
            </a:r>
            <a:r>
              <a:rPr lang="en-US" sz="2400" dirty="0" smtClean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 smtClean="0">
                <a:hlinkClick r:id="rId5" action="ppaction://hlinksldjump" tooltip="Show what is DS11 data"/>
              </a:rPr>
              <a:t>DS11</a:t>
            </a:r>
            <a:r>
              <a:rPr lang="en-US" sz="2400" dirty="0" smtClean="0"/>
              <a:t>)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5984112" y="5083057"/>
            <a:ext cx="6331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Đường</a:t>
            </a:r>
            <a:r>
              <a:rPr lang="en-US" sz="2400" dirty="0"/>
              <a:t> cong ROC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bộ</a:t>
            </a:r>
            <a:r>
              <a:rPr lang="en-US" sz="2400" dirty="0"/>
              <a:t> </a:t>
            </a:r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loại</a:t>
            </a:r>
            <a:r>
              <a:rPr lang="en-US" sz="2400" dirty="0"/>
              <a:t> </a:t>
            </a:r>
            <a:r>
              <a:rPr lang="en-US" sz="2400" dirty="0" err="1"/>
              <a:t>khi</a:t>
            </a:r>
            <a:r>
              <a:rPr lang="en-US" sz="2400" dirty="0"/>
              <a:t> </a:t>
            </a:r>
            <a:r>
              <a:rPr lang="en-US" sz="2400" dirty="0" err="1"/>
              <a:t>dùng</a:t>
            </a:r>
            <a:r>
              <a:rPr lang="en-US" sz="2400" dirty="0"/>
              <a:t> </a:t>
            </a:r>
            <a:r>
              <a:rPr lang="en-US" sz="2400" dirty="0" err="1" smtClean="0"/>
              <a:t>DWT+</a:t>
            </a:r>
            <a:r>
              <a:rPr lang="en-US" sz="2400" b="1" dirty="0" err="1" smtClean="0"/>
              <a:t>LDA</a:t>
            </a:r>
            <a:r>
              <a:rPr lang="en-US" sz="2400" dirty="0" err="1" smtClean="0"/>
              <a:t>+Neural</a:t>
            </a:r>
            <a:r>
              <a:rPr lang="en-US" sz="2400" dirty="0" smtClean="0"/>
              <a:t> Network</a:t>
            </a:r>
          </a:p>
          <a:p>
            <a:pPr algn="ctr"/>
            <a:r>
              <a:rPr lang="en-US" sz="2400" b="1" dirty="0" err="1" smtClean="0"/>
              <a:t>không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có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hiệu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ứng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kéo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theo</a:t>
            </a:r>
            <a:r>
              <a:rPr lang="en-US" sz="2400" b="1" dirty="0" smtClean="0"/>
              <a:t> </a:t>
            </a:r>
            <a:r>
              <a:rPr lang="en-US" sz="2400" dirty="0" smtClean="0"/>
              <a:t>(</a:t>
            </a:r>
            <a:r>
              <a:rPr lang="en-US" sz="2400" dirty="0" err="1" smtClean="0"/>
              <a:t>dữ</a:t>
            </a:r>
            <a:r>
              <a:rPr lang="en-US" sz="2400" dirty="0"/>
              <a:t> </a:t>
            </a:r>
            <a:r>
              <a:rPr lang="en-US" sz="2400" dirty="0" err="1" smtClean="0"/>
              <a:t>liệu</a:t>
            </a:r>
            <a:r>
              <a:rPr lang="en-US" sz="2400" dirty="0" smtClean="0"/>
              <a:t> </a:t>
            </a:r>
            <a:r>
              <a:rPr lang="en-US" sz="2400" dirty="0" err="1" smtClean="0">
                <a:hlinkClick r:id="rId5" action="ppaction://hlinksldjump" tooltip="Show what is DS13 data ?"/>
              </a:rPr>
              <a:t>DS13</a:t>
            </a:r>
            <a:r>
              <a:rPr lang="en-US" sz="2400" dirty="0" smtClean="0"/>
              <a:t>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5669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1930400" y="323850"/>
            <a:ext cx="9956800" cy="487363"/>
          </a:xfrm>
        </p:spPr>
        <p:txBody>
          <a:bodyPr/>
          <a:lstStyle/>
          <a:p>
            <a:r>
              <a:rPr lang="en-US" smtClean="0"/>
              <a:t>NỘI DUNG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báo</a:t>
            </a:r>
            <a:r>
              <a:rPr lang="en-US" dirty="0" smtClean="0"/>
              <a:t> </a:t>
            </a:r>
            <a:r>
              <a:rPr lang="en-US" dirty="0" err="1" smtClean="0"/>
              <a:t>cáo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r>
              <a:rPr lang="en-US" dirty="0" smtClean="0"/>
              <a:t> </a:t>
            </a:r>
            <a:r>
              <a:rPr lang="en-US" dirty="0" err="1" smtClean="0"/>
              <a:t>văn</a:t>
            </a:r>
            <a:r>
              <a:rPr lang="en-US" dirty="0" smtClean="0"/>
              <a:t> “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phương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chuyển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bệnh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” </a:t>
            </a:r>
            <a:r>
              <a:rPr lang="en-US" dirty="0" err="1" smtClean="0"/>
              <a:t>bao</a:t>
            </a:r>
            <a:r>
              <a:rPr lang="en-US" dirty="0" smtClean="0"/>
              <a:t> </a:t>
            </a:r>
            <a:r>
              <a:rPr lang="en-US" dirty="0" err="1" smtClean="0"/>
              <a:t>gồm</a:t>
            </a:r>
            <a:r>
              <a:rPr lang="en-US" dirty="0" smtClean="0"/>
              <a:t> 3 </a:t>
            </a:r>
            <a:r>
              <a:rPr lang="en-US" dirty="0" err="1" smtClean="0"/>
              <a:t>phần</a:t>
            </a:r>
            <a:r>
              <a:rPr lang="en-US" dirty="0" smtClean="0"/>
              <a:t>: </a:t>
            </a:r>
          </a:p>
        </p:txBody>
      </p:sp>
      <p:sp>
        <p:nvSpPr>
          <p:cNvPr id="16388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9423795-9FB2-4DAC-AF32-306C8C5AC624}" type="datetime1">
              <a:rPr lang="en-US" smtClean="0">
                <a:solidFill>
                  <a:schemeClr val="tx2"/>
                </a:solidFill>
              </a:rPr>
              <a:pPr/>
              <a:t>5/5/2018</a:t>
            </a:fld>
            <a:endParaRPr lang="en-US" smtClean="0">
              <a:solidFill>
                <a:schemeClr val="tx2"/>
              </a:solidFill>
            </a:endParaRPr>
          </a:p>
        </p:txBody>
      </p:sp>
      <p:sp>
        <p:nvSpPr>
          <p:cNvPr id="16389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C946E67-16D8-47CF-9D23-9DBCE456DC8F}" type="slidenum">
              <a:rPr lang="en-US" smtClean="0">
                <a:solidFill>
                  <a:schemeClr val="tx2"/>
                </a:solidFill>
              </a:rPr>
              <a:pPr/>
              <a:t>2</a:t>
            </a:fld>
            <a:endParaRPr lang="en-US" smtClean="0">
              <a:solidFill>
                <a:schemeClr val="tx2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429000" y="4195763"/>
            <a:ext cx="5257800" cy="1587"/>
          </a:xfrm>
          <a:prstGeom prst="line">
            <a:avLst/>
          </a:prstGeom>
          <a:ln w="47625">
            <a:solidFill>
              <a:srgbClr val="E4E4E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91" name="Group 6"/>
          <p:cNvGrpSpPr>
            <a:grpSpLocks/>
          </p:cNvGrpSpPr>
          <p:nvPr/>
        </p:nvGrpSpPr>
        <p:grpSpPr bwMode="auto">
          <a:xfrm>
            <a:off x="2173288" y="2822575"/>
            <a:ext cx="2308225" cy="2708275"/>
            <a:chOff x="609600" y="1557456"/>
            <a:chExt cx="2308652" cy="2708434"/>
          </a:xfrm>
        </p:grpSpPr>
        <p:sp>
          <p:nvSpPr>
            <p:cNvPr id="8" name="Oval 7"/>
            <p:cNvSpPr/>
            <p:nvPr/>
          </p:nvSpPr>
          <p:spPr>
            <a:xfrm>
              <a:off x="762000" y="1946209"/>
              <a:ext cx="2057400" cy="2057400"/>
            </a:xfrm>
            <a:prstGeom prst="ellipse">
              <a:avLst/>
            </a:prstGeom>
            <a:gradFill flip="none" rotWithShape="1">
              <a:gsLst>
                <a:gs pos="0">
                  <a:srgbClr val="F39C29"/>
                </a:gs>
                <a:gs pos="50000">
                  <a:srgbClr val="F7931D"/>
                </a:gs>
                <a:gs pos="100000">
                  <a:srgbClr val="FF6600"/>
                </a:gs>
              </a:gsLst>
              <a:path path="circle">
                <a:fillToRect l="50000" t="50000" r="50000" b="50000"/>
              </a:path>
              <a:tileRect/>
            </a:gradFill>
            <a:ln w="82550">
              <a:noFill/>
            </a:ln>
            <a:effectLst>
              <a:outerShdw blurRad="152400" dist="165100" dir="5400000" sx="90000" sy="-19000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            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21392" y="1557456"/>
              <a:ext cx="1219200" cy="270843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7000" b="1" dirty="0">
                  <a:solidFill>
                    <a:srgbClr val="F26200">
                      <a:alpha val="40000"/>
                    </a:srgbClr>
                  </a:solidFill>
                  <a:latin typeface="+mj-lt"/>
                </a:rPr>
                <a:t>1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9600" y="2794192"/>
              <a:ext cx="2308652" cy="457227"/>
            </a:xfrm>
            <a:prstGeom prst="rect">
              <a:avLst/>
            </a:prstGeom>
            <a:noFill/>
          </p:spPr>
          <p:txBody>
            <a:bodyPr/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sz="2400" b="1" spc="60">
                  <a:solidFill>
                    <a:schemeClr val="bg1"/>
                  </a:solidFill>
                  <a:effectLst>
                    <a:outerShdw blurRad="50800" dist="25400" dir="5400000" algn="t" rotWithShape="0">
                      <a:prstClr val="black">
                        <a:alpha val="15000"/>
                      </a:prstClr>
                    </a:outerShdw>
                  </a:effectLst>
                </a:rPr>
                <a:t>GIỚI THIỆU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1007328" y="1992354"/>
              <a:ext cx="1583472" cy="1295400"/>
            </a:xfrm>
            <a:prstGeom prst="ellipse">
              <a:avLst/>
            </a:prstGeom>
            <a:gradFill flip="none" rotWithShape="1">
              <a:gsLst>
                <a:gs pos="63000">
                  <a:schemeClr val="bg1">
                    <a:alpha val="7000"/>
                  </a:schemeClr>
                </a:gs>
                <a:gs pos="72000">
                  <a:schemeClr val="bg1">
                    <a:alpha val="15000"/>
                  </a:schemeClr>
                </a:gs>
                <a:gs pos="91000">
                  <a:schemeClr val="bg1">
                    <a:alpha val="28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/>
                <a:t>       </a:t>
              </a:r>
              <a:endParaRPr lang="en-US" dirty="0"/>
            </a:p>
          </p:txBody>
        </p:sp>
      </p:grpSp>
      <p:grpSp>
        <p:nvGrpSpPr>
          <p:cNvPr id="16392" name="Group 11"/>
          <p:cNvGrpSpPr>
            <a:grpSpLocks/>
          </p:cNvGrpSpPr>
          <p:nvPr/>
        </p:nvGrpSpPr>
        <p:grpSpPr bwMode="auto">
          <a:xfrm>
            <a:off x="5067300" y="2851150"/>
            <a:ext cx="2057400" cy="2708275"/>
            <a:chOff x="3543300" y="1591943"/>
            <a:chExt cx="2057400" cy="2708434"/>
          </a:xfrm>
        </p:grpSpPr>
        <p:sp>
          <p:nvSpPr>
            <p:cNvPr id="13" name="Oval 12"/>
            <p:cNvSpPr/>
            <p:nvPr/>
          </p:nvSpPr>
          <p:spPr>
            <a:xfrm>
              <a:off x="3543300" y="1946209"/>
              <a:ext cx="2057400" cy="2057400"/>
            </a:xfrm>
            <a:prstGeom prst="ellipse">
              <a:avLst/>
            </a:prstGeom>
            <a:gradFill>
              <a:gsLst>
                <a:gs pos="0">
                  <a:srgbClr val="00B0F0"/>
                </a:gs>
                <a:gs pos="50000">
                  <a:srgbClr val="399ECB"/>
                </a:gs>
                <a:gs pos="100000">
                  <a:srgbClr val="0077D0"/>
                </a:gs>
              </a:gsLst>
              <a:path path="circle">
                <a:fillToRect l="50000" t="50000" r="50000" b="50000"/>
              </a:path>
            </a:gradFill>
            <a:ln w="82550">
              <a:noFill/>
            </a:ln>
            <a:effectLst>
              <a:outerShdw blurRad="127000" dist="165100" dir="5400000" sx="90000" sy="-19000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             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933968" y="1591943"/>
              <a:ext cx="1219200" cy="270843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7000" b="1" dirty="0">
                  <a:solidFill>
                    <a:srgbClr val="2A7A9E">
                      <a:alpha val="40000"/>
                    </a:srgbClr>
                  </a:solidFill>
                  <a:latin typeface="+mj-lt"/>
                </a:rPr>
                <a:t>2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603625" y="2719134"/>
              <a:ext cx="1930400" cy="550895"/>
            </a:xfrm>
            <a:prstGeom prst="rect">
              <a:avLst/>
            </a:prstGeom>
            <a:noFill/>
          </p:spPr>
          <p:txBody>
            <a:bodyPr/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sz="2400" b="1" spc="6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PHƯƠNG PHÁP</a:t>
              </a:r>
              <a:endPara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3782124" y="1988634"/>
              <a:ext cx="1583472" cy="1295400"/>
            </a:xfrm>
            <a:prstGeom prst="ellipse">
              <a:avLst/>
            </a:prstGeom>
            <a:gradFill flip="none" rotWithShape="1">
              <a:gsLst>
                <a:gs pos="63000">
                  <a:schemeClr val="bg1">
                    <a:alpha val="7000"/>
                  </a:schemeClr>
                </a:gs>
                <a:gs pos="72000">
                  <a:schemeClr val="bg1">
                    <a:alpha val="15000"/>
                  </a:schemeClr>
                </a:gs>
                <a:gs pos="91000">
                  <a:schemeClr val="bg1">
                    <a:alpha val="28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800" dirty="0"/>
                <a:t>       </a:t>
              </a:r>
            </a:p>
          </p:txBody>
        </p:sp>
      </p:grpSp>
      <p:grpSp>
        <p:nvGrpSpPr>
          <p:cNvPr id="16393" name="Group 16"/>
          <p:cNvGrpSpPr>
            <a:grpSpLocks/>
          </p:cNvGrpSpPr>
          <p:nvPr/>
        </p:nvGrpSpPr>
        <p:grpSpPr bwMode="auto">
          <a:xfrm>
            <a:off x="7834331" y="3212498"/>
            <a:ext cx="2071669" cy="2057279"/>
            <a:chOff x="6310331" y="1953643"/>
            <a:chExt cx="2071669" cy="2057400"/>
          </a:xfrm>
        </p:grpSpPr>
        <p:sp>
          <p:nvSpPr>
            <p:cNvPr id="18" name="Oval 17"/>
            <p:cNvSpPr/>
            <p:nvPr/>
          </p:nvSpPr>
          <p:spPr>
            <a:xfrm>
              <a:off x="6324600" y="1953643"/>
              <a:ext cx="2057400" cy="2057400"/>
            </a:xfrm>
            <a:prstGeom prst="ellipse">
              <a:avLst/>
            </a:prstGeom>
            <a:gradFill flip="none" rotWithShape="1">
              <a:gsLst>
                <a:gs pos="5000">
                  <a:srgbClr val="84D830"/>
                </a:gs>
                <a:gs pos="48000">
                  <a:srgbClr val="7BCF27"/>
                </a:gs>
                <a:gs pos="100000">
                  <a:srgbClr val="56901C"/>
                </a:gs>
              </a:gsLst>
              <a:path path="circle">
                <a:fillToRect l="50000" t="50000" r="50000" b="50000"/>
              </a:path>
              <a:tileRect/>
            </a:gradFill>
            <a:ln w="50800">
              <a:noFill/>
            </a:ln>
            <a:effectLst>
              <a:outerShdw blurRad="152400" dist="165100" dir="5400000" sx="90000" sy="-19000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             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310331" y="2440141"/>
              <a:ext cx="2061936" cy="1362382"/>
            </a:xfrm>
            <a:prstGeom prst="rect">
              <a:avLst/>
            </a:prstGeom>
            <a:noFill/>
          </p:spPr>
          <p:txBody>
            <a:bodyPr/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sz="2400" b="1" spc="60" dirty="0" err="1">
                  <a:solidFill>
                    <a:schemeClr val="bg1"/>
                  </a:solidFill>
                  <a:effectLst>
                    <a:outerShdw blurRad="50800" dist="25400" dir="5400000" algn="t" rotWithShape="0">
                      <a:prstClr val="black">
                        <a:alpha val="15000"/>
                      </a:prstClr>
                    </a:outerShdw>
                  </a:effectLst>
                </a:rPr>
                <a:t>KẾT</a:t>
              </a:r>
              <a:r>
                <a:rPr lang="en-US" sz="2400" b="1" spc="60" dirty="0">
                  <a:solidFill>
                    <a:schemeClr val="bg1"/>
                  </a:solidFill>
                  <a:effectLst>
                    <a:outerShdw blurRad="50800" dist="25400" dir="5400000" algn="t" rotWithShape="0">
                      <a:prstClr val="black">
                        <a:alpha val="15000"/>
                      </a:prstClr>
                    </a:outerShdw>
                  </a:effectLst>
                </a:rPr>
                <a:t> </a:t>
              </a:r>
              <a:r>
                <a:rPr lang="en-US" sz="2400" b="1" spc="60" dirty="0" err="1">
                  <a:solidFill>
                    <a:schemeClr val="bg1"/>
                  </a:solidFill>
                  <a:effectLst>
                    <a:outerShdw blurRad="50800" dist="25400" dir="5400000" algn="t" rotWithShape="0">
                      <a:prstClr val="black">
                        <a:alpha val="15000"/>
                      </a:prstClr>
                    </a:outerShdw>
                  </a:effectLst>
                </a:rPr>
                <a:t>QUẢ</a:t>
              </a:r>
              <a:endParaRPr lang="en-US" sz="2400" b="1" spc="60" dirty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15000"/>
                    </a:prstClr>
                  </a:outerShdw>
                </a:effectLst>
              </a:endParaRPr>
            </a:p>
            <a:p>
              <a:pPr algn="ctr">
                <a:lnSpc>
                  <a:spcPct val="80000"/>
                </a:lnSpc>
                <a:defRPr/>
              </a:pPr>
              <a:r>
                <a:rPr lang="en-US" sz="2400" b="1" spc="60" dirty="0" err="1">
                  <a:solidFill>
                    <a:schemeClr val="bg1"/>
                  </a:solidFill>
                  <a:effectLst>
                    <a:outerShdw blurRad="50800" dist="25400" dir="5400000" algn="t" rotWithShape="0">
                      <a:prstClr val="black">
                        <a:alpha val="15000"/>
                      </a:prstClr>
                    </a:outerShdw>
                  </a:effectLst>
                </a:rPr>
                <a:t>VÀ</a:t>
              </a:r>
              <a:r>
                <a:rPr lang="en-US" sz="2400" b="1" spc="60" dirty="0">
                  <a:solidFill>
                    <a:schemeClr val="bg1"/>
                  </a:solidFill>
                  <a:effectLst>
                    <a:outerShdw blurRad="50800" dist="25400" dir="5400000" algn="t" rotWithShape="0">
                      <a:prstClr val="black">
                        <a:alpha val="15000"/>
                      </a:prstClr>
                    </a:outerShdw>
                  </a:effectLst>
                </a:rPr>
                <a:t> 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sz="2400" b="1" spc="60" dirty="0" err="1">
                  <a:solidFill>
                    <a:schemeClr val="bg1"/>
                  </a:solidFill>
                  <a:effectLst>
                    <a:outerShdw blurRad="50800" dist="25400" dir="5400000" algn="t" rotWithShape="0">
                      <a:prstClr val="black">
                        <a:alpha val="15000"/>
                      </a:prstClr>
                    </a:outerShdw>
                  </a:effectLst>
                </a:rPr>
                <a:t>THẢO</a:t>
              </a:r>
              <a:r>
                <a:rPr lang="en-US" sz="2400" b="1" spc="60" dirty="0">
                  <a:solidFill>
                    <a:schemeClr val="bg1"/>
                  </a:solidFill>
                  <a:effectLst>
                    <a:outerShdw blurRad="50800" dist="25400" dir="5400000" algn="t" rotWithShape="0">
                      <a:prstClr val="black">
                        <a:alpha val="15000"/>
                      </a:prstClr>
                    </a:outerShdw>
                  </a:effectLst>
                </a:rPr>
                <a:t> </a:t>
              </a:r>
              <a:r>
                <a:rPr lang="en-US" sz="2400" b="1" spc="60" dirty="0" err="1">
                  <a:solidFill>
                    <a:schemeClr val="bg1"/>
                  </a:solidFill>
                  <a:effectLst>
                    <a:outerShdw blurRad="50800" dist="25400" dir="5400000" algn="t" rotWithShape="0">
                      <a:prstClr val="black">
                        <a:alpha val="15000"/>
                      </a:prstClr>
                    </a:outerShdw>
                  </a:effectLst>
                </a:rPr>
                <a:t>LUẬN</a:t>
              </a:r>
              <a:endParaRPr lang="en-US" sz="2400" b="1" dirty="0"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15000"/>
                    </a:prstClr>
                  </a:outerShdw>
                </a:effectLst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2200" y="323851"/>
            <a:ext cx="11099800" cy="487363"/>
          </a:xfrm>
        </p:spPr>
        <p:txBody>
          <a:bodyPr/>
          <a:lstStyle/>
          <a:p>
            <a:pPr algn="just"/>
            <a:r>
              <a:rPr lang="en-US" sz="2400" dirty="0"/>
              <a:t>3</a:t>
            </a:r>
            <a:r>
              <a:rPr lang="en-US" sz="2400" dirty="0" smtClean="0"/>
              <a:t>. </a:t>
            </a:r>
            <a:r>
              <a:rPr lang="en-US" sz="2400" dirty="0" err="1" smtClean="0"/>
              <a:t>Kết</a:t>
            </a:r>
            <a:r>
              <a:rPr lang="en-US" sz="2400" dirty="0" smtClean="0"/>
              <a:t> </a:t>
            </a:r>
            <a:r>
              <a:rPr lang="en-US" sz="2400" dirty="0" err="1" smtClean="0"/>
              <a:t>quả</a:t>
            </a:r>
            <a:r>
              <a:rPr lang="en-US" sz="2400" dirty="0" smtClean="0"/>
              <a:t> </a:t>
            </a:r>
            <a:r>
              <a:rPr lang="en-US" sz="2400" dirty="0" err="1" smtClean="0"/>
              <a:t>thí</a:t>
            </a:r>
            <a:r>
              <a:rPr lang="en-US" sz="2400" dirty="0" smtClean="0"/>
              <a:t> </a:t>
            </a:r>
            <a:r>
              <a:rPr lang="en-US" sz="2400" dirty="0" err="1" smtClean="0"/>
              <a:t>nghiệm</a:t>
            </a:r>
            <a:r>
              <a:rPr lang="en-US" sz="2400" dirty="0" smtClean="0"/>
              <a:t> 2 - </a:t>
            </a:r>
            <a:r>
              <a:rPr lang="en-US" sz="2400" dirty="0" err="1" smtClean="0"/>
              <a:t>Đánh</a:t>
            </a:r>
            <a:r>
              <a:rPr lang="en-US" sz="2400" dirty="0" smtClean="0"/>
              <a:t> </a:t>
            </a:r>
            <a:r>
              <a:rPr lang="en-US" sz="2400" dirty="0" err="1"/>
              <a:t>giá</a:t>
            </a:r>
            <a:r>
              <a:rPr lang="en-US" sz="2400" dirty="0"/>
              <a:t> </a:t>
            </a:r>
            <a:r>
              <a:rPr lang="en-US" sz="2400" dirty="0" err="1"/>
              <a:t>chéo</a:t>
            </a:r>
            <a:r>
              <a:rPr lang="en-US" sz="2400" dirty="0"/>
              <a:t> </a:t>
            </a:r>
            <a:r>
              <a:rPr lang="en-US" sz="2400" dirty="0" err="1"/>
              <a:t>bộ</a:t>
            </a:r>
            <a:r>
              <a:rPr lang="en-US" sz="2400" dirty="0"/>
              <a:t> </a:t>
            </a:r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loại</a:t>
            </a:r>
            <a:r>
              <a:rPr lang="en-US" sz="2400" dirty="0"/>
              <a:t> </a:t>
            </a:r>
            <a:r>
              <a:rPr lang="en-US" sz="2400" dirty="0" err="1"/>
              <a:t>giữa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dây</a:t>
            </a:r>
            <a:r>
              <a:rPr lang="en-US" sz="2400" dirty="0"/>
              <a:t> </a:t>
            </a:r>
            <a:r>
              <a:rPr lang="en-US" sz="2400" dirty="0" err="1"/>
              <a:t>điện</a:t>
            </a:r>
            <a:r>
              <a:rPr lang="en-US" sz="2400" dirty="0"/>
              <a:t> </a:t>
            </a:r>
            <a:r>
              <a:rPr lang="en-US" sz="2400" dirty="0" err="1"/>
              <a:t>cực</a:t>
            </a:r>
            <a:r>
              <a:rPr lang="en-US" sz="2400" dirty="0"/>
              <a:t> </a:t>
            </a:r>
            <a:r>
              <a:rPr lang="en-US" sz="2400" dirty="0" err="1"/>
              <a:t>tín</a:t>
            </a:r>
            <a:r>
              <a:rPr lang="en-US" sz="2400" dirty="0"/>
              <a:t> </a:t>
            </a:r>
            <a:r>
              <a:rPr lang="en-US" sz="2400" dirty="0" err="1"/>
              <a:t>hiệu</a:t>
            </a:r>
            <a:r>
              <a:rPr lang="en-US" sz="2400" dirty="0"/>
              <a:t> </a:t>
            </a:r>
            <a:r>
              <a:rPr lang="en-US" sz="2400" dirty="0" err="1"/>
              <a:t>điện</a:t>
            </a:r>
            <a:r>
              <a:rPr lang="en-US" sz="2400" dirty="0"/>
              <a:t> </a:t>
            </a:r>
            <a:r>
              <a:rPr lang="en-US" sz="2400" dirty="0" err="1" smtClean="0"/>
              <a:t>tim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642ABB0-ADEC-4C3D-9588-145BD0E91D5B}" type="datetime1">
              <a:rPr lang="en-US" smtClean="0"/>
              <a:pPr>
                <a:defRPr/>
              </a:pPr>
              <a:t>5/5/2018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14365E-9737-41A9-85DC-98A9F8E4E5DC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326" y="5037467"/>
            <a:ext cx="58250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Độ</a:t>
            </a:r>
            <a:r>
              <a:rPr lang="en-US" sz="2400" dirty="0"/>
              <a:t> </a:t>
            </a:r>
            <a:r>
              <a:rPr lang="en-US" sz="2400" dirty="0" err="1"/>
              <a:t>chính</a:t>
            </a:r>
            <a:r>
              <a:rPr lang="en-US" sz="2400" dirty="0"/>
              <a:t> </a:t>
            </a:r>
            <a:r>
              <a:rPr lang="en-US" sz="2400" dirty="0" err="1"/>
              <a:t>xác</a:t>
            </a:r>
            <a:r>
              <a:rPr lang="en-US" sz="2400" dirty="0"/>
              <a:t> </a:t>
            </a:r>
            <a:r>
              <a:rPr lang="en-US" sz="2400" dirty="0" err="1"/>
              <a:t>trung</a:t>
            </a:r>
            <a:r>
              <a:rPr lang="en-US" sz="2400" dirty="0"/>
              <a:t> </a:t>
            </a:r>
            <a:r>
              <a:rPr lang="en-US" sz="2400" dirty="0" err="1"/>
              <a:t>bình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bộ</a:t>
            </a:r>
            <a:r>
              <a:rPr lang="en-US" sz="2400" dirty="0"/>
              <a:t> </a:t>
            </a:r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loại</a:t>
            </a:r>
            <a:r>
              <a:rPr lang="en-US" sz="2400" dirty="0"/>
              <a:t> </a:t>
            </a:r>
            <a:r>
              <a:rPr lang="en-US" sz="2400" dirty="0" err="1"/>
              <a:t>khi</a:t>
            </a:r>
            <a:r>
              <a:rPr lang="en-US" sz="2400" dirty="0"/>
              <a:t> </a:t>
            </a:r>
            <a:r>
              <a:rPr lang="en-US" sz="2400" b="1" dirty="0" err="1"/>
              <a:t>huấn</a:t>
            </a:r>
            <a:r>
              <a:rPr lang="en-US" sz="2400" b="1" dirty="0"/>
              <a:t> </a:t>
            </a:r>
            <a:r>
              <a:rPr lang="en-US" sz="2400" b="1" dirty="0" err="1"/>
              <a:t>luyện</a:t>
            </a:r>
            <a:r>
              <a:rPr lang="en-US" sz="2400" b="1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tập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DS13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b="1" dirty="0" err="1"/>
              <a:t>kiểm</a:t>
            </a:r>
            <a:r>
              <a:rPr lang="en-US" sz="2400" b="1" dirty="0"/>
              <a:t> </a:t>
            </a:r>
            <a:r>
              <a:rPr lang="en-US" sz="2400" b="1" dirty="0" err="1"/>
              <a:t>tra</a:t>
            </a:r>
            <a:r>
              <a:rPr lang="en-US" sz="2400" b="1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tập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>
                <a:hlinkClick r:id="rId3" action="ppaction://hlinksldjump" tooltip="Show what is DS13 data ?"/>
              </a:rPr>
              <a:t>DS13</a:t>
            </a:r>
            <a:r>
              <a:rPr lang="en-US" sz="2400" dirty="0"/>
              <a:t>.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6400800" y="5037468"/>
            <a:ext cx="579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Độ</a:t>
            </a:r>
            <a:r>
              <a:rPr lang="en-US" sz="2400" dirty="0"/>
              <a:t> </a:t>
            </a:r>
            <a:r>
              <a:rPr lang="en-US" sz="2400" dirty="0" err="1"/>
              <a:t>chính</a:t>
            </a:r>
            <a:r>
              <a:rPr lang="en-US" sz="2400" dirty="0"/>
              <a:t> </a:t>
            </a:r>
            <a:r>
              <a:rPr lang="en-US" sz="2400" dirty="0" err="1"/>
              <a:t>xác</a:t>
            </a:r>
            <a:r>
              <a:rPr lang="en-US" sz="2400" dirty="0"/>
              <a:t> </a:t>
            </a:r>
            <a:r>
              <a:rPr lang="en-US" sz="2400" dirty="0" err="1"/>
              <a:t>trung</a:t>
            </a:r>
            <a:r>
              <a:rPr lang="en-US" sz="2400" dirty="0"/>
              <a:t> </a:t>
            </a:r>
            <a:r>
              <a:rPr lang="en-US" sz="2400" dirty="0" err="1"/>
              <a:t>bình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bộ</a:t>
            </a:r>
            <a:r>
              <a:rPr lang="en-US" sz="2400" dirty="0"/>
              <a:t> </a:t>
            </a:r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loại</a:t>
            </a:r>
            <a:r>
              <a:rPr lang="en-US" sz="2400" dirty="0"/>
              <a:t> </a:t>
            </a:r>
            <a:r>
              <a:rPr lang="en-US" sz="2400" dirty="0" err="1"/>
              <a:t>khi</a:t>
            </a:r>
            <a:r>
              <a:rPr lang="en-US" sz="2400" dirty="0"/>
              <a:t> </a:t>
            </a:r>
            <a:r>
              <a:rPr lang="en-US" sz="2400" b="1" dirty="0" err="1"/>
              <a:t>huấn</a:t>
            </a:r>
            <a:r>
              <a:rPr lang="en-US" sz="2400" b="1" dirty="0"/>
              <a:t> </a:t>
            </a:r>
            <a:r>
              <a:rPr lang="en-US" sz="2400" b="1" err="1"/>
              <a:t>luyện</a:t>
            </a:r>
            <a:r>
              <a:rPr lang="en-US" sz="2400" b="1"/>
              <a:t> </a:t>
            </a:r>
            <a:r>
              <a:rPr lang="en-US" sz="2400" smtClean="0"/>
              <a:t>trên tập dữ liệu DS13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b="1" dirty="0" err="1"/>
              <a:t>kiểm</a:t>
            </a:r>
            <a:r>
              <a:rPr lang="en-US" sz="2400" b="1" dirty="0"/>
              <a:t> </a:t>
            </a:r>
            <a:r>
              <a:rPr lang="en-US" sz="2400" b="1" dirty="0" err="1"/>
              <a:t>tra</a:t>
            </a:r>
            <a:r>
              <a:rPr lang="en-US" sz="2400" b="1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tập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>
                <a:hlinkClick r:id="rId3" action="ppaction://hlinksldjump" tooltip="Show what is DS23 data ?"/>
              </a:rPr>
              <a:t>DS23</a:t>
            </a:r>
            <a:endParaRPr lang="en-US" sz="3200" dirty="0"/>
          </a:p>
        </p:txBody>
      </p:sp>
      <p:pic>
        <p:nvPicPr>
          <p:cNvPr id="10" name="Picture 9" descr="Machine generated alternative text:&#10;Classifier accuracy for DS13-DS13 using DWT+PCA+NN &#10;Avg-0.83452222 &#10;percent &#10;0.9 &#10;0.8 &#10;0.7 &#10;0.6 &#10;0.5 &#10;0.4 &#10;0.3 &#10;0.2 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19" y="1346409"/>
            <a:ext cx="548640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Machine generated alternative text:&#10;Classifier accuracy for DS13-DS23 using DWT+PCA+NN &#10;Avg-O. 15940222 &#10;percent &#10;0.9 &#10;0.8 &#10;0.7 &#10;0.6 &#10;0.5 &#10;0.4 &#10;0.3 &#10;0.2 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956" y="1270809"/>
            <a:ext cx="5486400" cy="365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891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2200" y="323851"/>
            <a:ext cx="11099800" cy="487363"/>
          </a:xfrm>
        </p:spPr>
        <p:txBody>
          <a:bodyPr/>
          <a:lstStyle/>
          <a:p>
            <a:pPr algn="just"/>
            <a:r>
              <a:rPr lang="en-US" sz="2400" dirty="0" smtClean="0"/>
              <a:t>4. </a:t>
            </a:r>
            <a:r>
              <a:rPr lang="en-US" sz="2400" dirty="0" err="1" smtClean="0"/>
              <a:t>Kết</a:t>
            </a:r>
            <a:r>
              <a:rPr lang="en-US" sz="2400" dirty="0" smtClean="0"/>
              <a:t> </a:t>
            </a:r>
            <a:r>
              <a:rPr lang="en-US" sz="2400" dirty="0" err="1" smtClean="0"/>
              <a:t>quả</a:t>
            </a:r>
            <a:r>
              <a:rPr lang="en-US" sz="2400" dirty="0" smtClean="0"/>
              <a:t> </a:t>
            </a:r>
            <a:r>
              <a:rPr lang="en-US" sz="2400" dirty="0" err="1" smtClean="0"/>
              <a:t>thí</a:t>
            </a:r>
            <a:r>
              <a:rPr lang="en-US" sz="2400" dirty="0" smtClean="0"/>
              <a:t> </a:t>
            </a:r>
            <a:r>
              <a:rPr lang="en-US" sz="2400" dirty="0" err="1" smtClean="0"/>
              <a:t>nghiệm</a:t>
            </a:r>
            <a:r>
              <a:rPr lang="en-US" sz="2400" dirty="0" smtClean="0"/>
              <a:t> 3 - </a:t>
            </a:r>
            <a:r>
              <a:rPr lang="en-US" sz="2400" dirty="0" err="1"/>
              <a:t>T</a:t>
            </a:r>
            <a:r>
              <a:rPr lang="en-US" sz="2400" dirty="0" err="1" smtClean="0"/>
              <a:t>hiết</a:t>
            </a:r>
            <a:r>
              <a:rPr lang="en-US" sz="2400" dirty="0" smtClean="0"/>
              <a:t> </a:t>
            </a:r>
            <a:r>
              <a:rPr lang="en-US" sz="2400" dirty="0" err="1"/>
              <a:t>kế</a:t>
            </a:r>
            <a:r>
              <a:rPr lang="en-US" sz="2400" dirty="0"/>
              <a:t> </a:t>
            </a:r>
            <a:r>
              <a:rPr lang="en-US" sz="2400" dirty="0" err="1"/>
              <a:t>bộ</a:t>
            </a:r>
            <a:r>
              <a:rPr lang="en-US" sz="2400" dirty="0"/>
              <a:t> </a:t>
            </a:r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loại</a:t>
            </a:r>
            <a:r>
              <a:rPr lang="en-US" sz="2400" dirty="0"/>
              <a:t> </a:t>
            </a:r>
            <a:r>
              <a:rPr lang="en-US" sz="2400" dirty="0" err="1"/>
              <a:t>tín</a:t>
            </a:r>
            <a:r>
              <a:rPr lang="en-US" sz="2400" dirty="0"/>
              <a:t> </a:t>
            </a:r>
            <a:r>
              <a:rPr lang="en-US" sz="2400" dirty="0" err="1"/>
              <a:t>hiệu</a:t>
            </a:r>
            <a:r>
              <a:rPr lang="en-US" sz="2400" dirty="0"/>
              <a:t> </a:t>
            </a:r>
            <a:r>
              <a:rPr lang="en-US" sz="2400" dirty="0" err="1"/>
              <a:t>điện</a:t>
            </a:r>
            <a:r>
              <a:rPr lang="en-US" sz="2400" dirty="0"/>
              <a:t> </a:t>
            </a:r>
            <a:r>
              <a:rPr lang="en-US" sz="2400" dirty="0" err="1"/>
              <a:t>tim</a:t>
            </a:r>
            <a:r>
              <a:rPr lang="en-US" sz="2400" dirty="0"/>
              <a:t> </a:t>
            </a:r>
            <a:r>
              <a:rPr lang="en-US" sz="2400" dirty="0" err="1"/>
              <a:t>dùng</a:t>
            </a:r>
            <a:r>
              <a:rPr lang="en-US" sz="2400" dirty="0"/>
              <a:t> </a:t>
            </a:r>
            <a:r>
              <a:rPr lang="en-US" sz="2400" dirty="0" err="1"/>
              <a:t>phương</a:t>
            </a:r>
            <a:r>
              <a:rPr lang="en-US" sz="2400" dirty="0"/>
              <a:t> </a:t>
            </a:r>
            <a:r>
              <a:rPr lang="en-US" sz="2400" dirty="0" err="1"/>
              <a:t>pháp</a:t>
            </a:r>
            <a:r>
              <a:rPr lang="en-US" sz="2400" dirty="0"/>
              <a:t> </a:t>
            </a:r>
            <a:r>
              <a:rPr lang="en-US" sz="2400" dirty="0" err="1"/>
              <a:t>học</a:t>
            </a:r>
            <a:r>
              <a:rPr lang="en-US" sz="2400" dirty="0"/>
              <a:t> </a:t>
            </a:r>
            <a:r>
              <a:rPr lang="en-US" sz="2400" dirty="0" err="1"/>
              <a:t>chuyển</a:t>
            </a:r>
            <a:r>
              <a:rPr lang="en-US" sz="2400" dirty="0"/>
              <a:t> </a:t>
            </a:r>
            <a:r>
              <a:rPr lang="en-US" sz="2400" dirty="0" err="1"/>
              <a:t>đổi</a:t>
            </a:r>
            <a:r>
              <a:rPr lang="en-US" sz="2400" dirty="0"/>
              <a:t> </a:t>
            </a:r>
            <a:r>
              <a:rPr lang="en-US" sz="2400" dirty="0" smtClean="0"/>
              <a:t>LMNN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642ABB0-ADEC-4C3D-9588-145BD0E91D5B}" type="datetime1">
              <a:rPr lang="en-US" smtClean="0"/>
              <a:pPr>
                <a:defRPr/>
              </a:pPr>
              <a:t>5/5/2018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14365E-9737-41A9-85DC-98A9F8E4E5DC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131307"/>
            <a:ext cx="5616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Độ</a:t>
            </a:r>
            <a:r>
              <a:rPr lang="en-US" sz="2400" dirty="0"/>
              <a:t> </a:t>
            </a:r>
            <a:r>
              <a:rPr lang="en-US" sz="2400" dirty="0" err="1"/>
              <a:t>chính</a:t>
            </a:r>
            <a:r>
              <a:rPr lang="en-US" sz="2400" dirty="0"/>
              <a:t> </a:t>
            </a:r>
            <a:r>
              <a:rPr lang="en-US" sz="2400" dirty="0" err="1"/>
              <a:t>xác</a:t>
            </a:r>
            <a:r>
              <a:rPr lang="en-US" sz="2400" dirty="0"/>
              <a:t> </a:t>
            </a:r>
            <a:r>
              <a:rPr lang="en-US" sz="2400" dirty="0" err="1"/>
              <a:t>trung</a:t>
            </a:r>
            <a:r>
              <a:rPr lang="en-US" sz="2400" dirty="0"/>
              <a:t> </a:t>
            </a:r>
            <a:r>
              <a:rPr lang="en-US" sz="2400" dirty="0" err="1"/>
              <a:t>bình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bộ</a:t>
            </a:r>
            <a:r>
              <a:rPr lang="en-US" sz="2400" dirty="0"/>
              <a:t> </a:t>
            </a:r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loại</a:t>
            </a:r>
            <a:r>
              <a:rPr lang="en-US" sz="2400" dirty="0"/>
              <a:t> </a:t>
            </a:r>
            <a:r>
              <a:rPr lang="en-US" sz="2400" dirty="0" err="1"/>
              <a:t>khi</a:t>
            </a:r>
            <a:r>
              <a:rPr lang="en-US" sz="2400" dirty="0"/>
              <a:t> </a:t>
            </a:r>
            <a:r>
              <a:rPr lang="en-US" sz="2400" b="1" dirty="0" err="1"/>
              <a:t>không</a:t>
            </a:r>
            <a:r>
              <a:rPr lang="en-US" sz="2400" b="1" dirty="0"/>
              <a:t> </a:t>
            </a:r>
            <a:r>
              <a:rPr lang="en-US" sz="2400" b="1" dirty="0" err="1"/>
              <a:t>dùng</a:t>
            </a:r>
            <a:r>
              <a:rPr lang="en-US" sz="2400" b="1" dirty="0"/>
              <a:t> </a:t>
            </a:r>
            <a:r>
              <a:rPr lang="en-US" sz="2400" dirty="0" err="1"/>
              <a:t>học</a:t>
            </a:r>
            <a:r>
              <a:rPr lang="en-US" sz="2400" dirty="0"/>
              <a:t> </a:t>
            </a:r>
            <a:r>
              <a:rPr lang="en-US" sz="2400" dirty="0" err="1"/>
              <a:t>tập</a:t>
            </a:r>
            <a:r>
              <a:rPr lang="en-US" sz="2400" dirty="0"/>
              <a:t> </a:t>
            </a:r>
            <a:r>
              <a:rPr lang="en-US" sz="2400" dirty="0" err="1"/>
              <a:t>chuyển</a:t>
            </a:r>
            <a:r>
              <a:rPr lang="en-US" sz="2400" dirty="0"/>
              <a:t> </a:t>
            </a:r>
            <a:r>
              <a:rPr lang="en-US" sz="2400" dirty="0" err="1"/>
              <a:t>đổi</a:t>
            </a:r>
            <a:r>
              <a:rPr lang="en-US" sz="2400" dirty="0"/>
              <a:t> </a:t>
            </a:r>
            <a:r>
              <a:rPr lang="en-US" sz="2400" b="1" dirty="0"/>
              <a:t>LMNN</a:t>
            </a:r>
            <a:r>
              <a:rPr lang="en-US" sz="2400" dirty="0"/>
              <a:t> </a:t>
            </a:r>
            <a:r>
              <a:rPr lang="en-US" sz="2400" dirty="0" err="1"/>
              <a:t>sau</a:t>
            </a:r>
            <a:r>
              <a:rPr lang="en-US" sz="2400" dirty="0"/>
              <a:t> </a:t>
            </a:r>
            <a:r>
              <a:rPr lang="en-US" sz="2400" dirty="0" err="1"/>
              <a:t>giảm</a:t>
            </a:r>
            <a:r>
              <a:rPr lang="en-US" sz="2400" dirty="0"/>
              <a:t> </a:t>
            </a:r>
            <a:r>
              <a:rPr lang="en-US" sz="2400" err="1"/>
              <a:t>chiều</a:t>
            </a:r>
            <a:r>
              <a:rPr lang="en-US" sz="2400"/>
              <a:t> </a:t>
            </a:r>
            <a:r>
              <a:rPr lang="en-US" sz="2400" smtClean="0"/>
              <a:t>PCA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6642101" y="5131308"/>
            <a:ext cx="5549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Độ</a:t>
            </a:r>
            <a:r>
              <a:rPr lang="en-US" sz="2400" dirty="0"/>
              <a:t> </a:t>
            </a:r>
            <a:r>
              <a:rPr lang="en-US" sz="2400" dirty="0" err="1"/>
              <a:t>chính</a:t>
            </a:r>
            <a:r>
              <a:rPr lang="en-US" sz="2400" dirty="0"/>
              <a:t> </a:t>
            </a:r>
            <a:r>
              <a:rPr lang="en-US" sz="2400" dirty="0" err="1"/>
              <a:t>xác</a:t>
            </a:r>
            <a:r>
              <a:rPr lang="en-US" sz="2400" dirty="0"/>
              <a:t> </a:t>
            </a:r>
            <a:r>
              <a:rPr lang="en-US" sz="2400" dirty="0" err="1"/>
              <a:t>trung</a:t>
            </a:r>
            <a:r>
              <a:rPr lang="en-US" sz="2400" dirty="0"/>
              <a:t> </a:t>
            </a:r>
            <a:r>
              <a:rPr lang="en-US" sz="2400" dirty="0" err="1"/>
              <a:t>bình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bộ</a:t>
            </a:r>
            <a:r>
              <a:rPr lang="en-US" sz="2400" dirty="0"/>
              <a:t> </a:t>
            </a:r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loại</a:t>
            </a:r>
            <a:r>
              <a:rPr lang="en-US" sz="2400" dirty="0"/>
              <a:t> </a:t>
            </a:r>
            <a:r>
              <a:rPr lang="en-US" sz="2400" dirty="0" err="1"/>
              <a:t>khi</a:t>
            </a:r>
            <a:r>
              <a:rPr lang="en-US" sz="2400" dirty="0"/>
              <a:t> </a:t>
            </a:r>
            <a:r>
              <a:rPr lang="en-US" sz="2400" b="1" dirty="0" err="1"/>
              <a:t>có</a:t>
            </a:r>
            <a:r>
              <a:rPr lang="en-US" sz="2400" b="1" dirty="0"/>
              <a:t> </a:t>
            </a:r>
            <a:r>
              <a:rPr lang="en-US" sz="2400" b="1" dirty="0" err="1"/>
              <a:t>dùng</a:t>
            </a:r>
            <a:r>
              <a:rPr lang="en-US" sz="2400" dirty="0"/>
              <a:t> </a:t>
            </a:r>
            <a:r>
              <a:rPr lang="en-US" sz="2400" dirty="0" err="1"/>
              <a:t>học</a:t>
            </a:r>
            <a:r>
              <a:rPr lang="en-US" sz="2400" dirty="0"/>
              <a:t> </a:t>
            </a:r>
            <a:r>
              <a:rPr lang="en-US" sz="2400" dirty="0" err="1"/>
              <a:t>tập</a:t>
            </a:r>
            <a:r>
              <a:rPr lang="en-US" sz="2400" dirty="0"/>
              <a:t> </a:t>
            </a:r>
            <a:r>
              <a:rPr lang="en-US" sz="2400" dirty="0" err="1"/>
              <a:t>chuyển</a:t>
            </a:r>
            <a:r>
              <a:rPr lang="en-US" sz="2400" dirty="0"/>
              <a:t> </a:t>
            </a:r>
            <a:r>
              <a:rPr lang="en-US" sz="2400" dirty="0" err="1"/>
              <a:t>đổi</a:t>
            </a:r>
            <a:r>
              <a:rPr lang="en-US" sz="2400" dirty="0"/>
              <a:t> </a:t>
            </a:r>
            <a:r>
              <a:rPr lang="en-US" sz="2400" b="1" dirty="0"/>
              <a:t>LMNN</a:t>
            </a:r>
            <a:r>
              <a:rPr lang="en-US" sz="2400" dirty="0"/>
              <a:t> </a:t>
            </a:r>
            <a:r>
              <a:rPr lang="en-US" sz="2400" dirty="0" err="1"/>
              <a:t>sau</a:t>
            </a:r>
            <a:r>
              <a:rPr lang="en-US" sz="2400" dirty="0"/>
              <a:t> </a:t>
            </a:r>
            <a:r>
              <a:rPr lang="en-US" sz="2400" dirty="0" err="1"/>
              <a:t>giảm</a:t>
            </a:r>
            <a:r>
              <a:rPr lang="en-US" sz="2400" dirty="0"/>
              <a:t> </a:t>
            </a:r>
            <a:r>
              <a:rPr lang="en-US" sz="2400" err="1"/>
              <a:t>chiều</a:t>
            </a:r>
            <a:r>
              <a:rPr lang="en-US" sz="2400"/>
              <a:t> </a:t>
            </a:r>
            <a:r>
              <a:rPr lang="en-US" sz="2400" smtClean="0"/>
              <a:t>PCA </a:t>
            </a:r>
            <a:endParaRPr lang="en-US" sz="3200" dirty="0"/>
          </a:p>
        </p:txBody>
      </p:sp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129699" y="1351151"/>
            <a:ext cx="5889136" cy="3657600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6319777" y="1351151"/>
            <a:ext cx="5808723" cy="3657600"/>
          </a:xfrm>
          <a:prstGeom prst="rect">
            <a:avLst/>
          </a:prstGeom>
        </p:spPr>
      </p:pic>
      <p:sp>
        <p:nvSpPr>
          <p:cNvPr id="10" name="Action Button: Information 9">
            <a:hlinkClick r:id="rId5" action="ppaction://hlinksldjump" highlightClick="1"/>
          </p:cNvPr>
          <p:cNvSpPr/>
          <p:nvPr/>
        </p:nvSpPr>
        <p:spPr>
          <a:xfrm>
            <a:off x="5877807" y="6331636"/>
            <a:ext cx="1022350" cy="509227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hlinkClick r:id="rId6" action="ppaction://hlinksldjump"/>
              </a:rPr>
              <a:t>DS12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1102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200" y="1275236"/>
            <a:ext cx="8035695" cy="508270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642ABB0-ADEC-4C3D-9588-145BD0E91D5B}" type="datetime1">
              <a:rPr lang="en-US" smtClean="0"/>
              <a:pPr>
                <a:defRPr/>
              </a:pPr>
              <a:t>5/5/2018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14365E-9737-41A9-85DC-98A9F8E4E5D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798" y="4948908"/>
            <a:ext cx="3465498" cy="1276999"/>
          </a:xfrm>
          <a:prstGeom prst="rect">
            <a:avLst/>
          </a:prstGeom>
        </p:spPr>
      </p:pic>
      <p:sp>
        <p:nvSpPr>
          <p:cNvPr id="11" name="32-Point Star 10"/>
          <p:cNvSpPr/>
          <p:nvPr/>
        </p:nvSpPr>
        <p:spPr>
          <a:xfrm>
            <a:off x="8111895" y="1310833"/>
            <a:ext cx="3775305" cy="2227074"/>
          </a:xfrm>
          <a:prstGeom prst="star3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Nội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đã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đăng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hội</a:t>
            </a:r>
            <a:r>
              <a:rPr lang="en-US" sz="2400" dirty="0"/>
              <a:t> </a:t>
            </a:r>
            <a:r>
              <a:rPr lang="en-US" sz="2400" dirty="0" err="1"/>
              <a:t>nghị</a:t>
            </a:r>
            <a:r>
              <a:rPr lang="en-US" sz="2400" dirty="0"/>
              <a:t> </a:t>
            </a:r>
            <a:r>
              <a:rPr lang="en-US" sz="2400" dirty="0" err="1"/>
              <a:t>quốc</a:t>
            </a:r>
            <a:r>
              <a:rPr lang="en-US" sz="2400" dirty="0"/>
              <a:t> </a:t>
            </a:r>
            <a:r>
              <a:rPr lang="en-US" sz="2400" dirty="0" err="1"/>
              <a:t>tế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894" y="3614822"/>
            <a:ext cx="3775305" cy="12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4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r>
              <a:rPr lang="en-US" dirty="0" smtClean="0"/>
              <a:t> + </a:t>
            </a:r>
            <a:r>
              <a:rPr lang="en-US" dirty="0" err="1" smtClean="0"/>
              <a:t>Các</a:t>
            </a:r>
            <a:r>
              <a:rPr lang="en-US" dirty="0" smtClean="0"/>
              <a:t> paper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viết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90676"/>
            <a:ext cx="12192000" cy="4559754"/>
          </a:xfrm>
        </p:spPr>
        <p:txBody>
          <a:bodyPr/>
          <a:lstStyle/>
          <a:p>
            <a:r>
              <a:rPr lang="en-US" sz="1800" dirty="0">
                <a:hlinkClick r:id="rId2" action="ppaction://hlinkfile"/>
              </a:rPr>
              <a:t>1.	Binh DV, </a:t>
            </a:r>
            <a:r>
              <a:rPr lang="en-US" sz="1800" dirty="0" err="1">
                <a:hlinkClick r:id="rId2" action="ppaction://hlinkfile"/>
              </a:rPr>
              <a:t>Nghia</a:t>
            </a:r>
            <a:r>
              <a:rPr lang="en-US" sz="1800" dirty="0">
                <a:hlinkClick r:id="rId2" action="ppaction://hlinkfile"/>
              </a:rPr>
              <a:t> NT, Hai NT, et al. Design of Classifier for Electrocardiography Classification. The 7th International Conference in Vietnam on the Development of Biomedical Engineering (</a:t>
            </a:r>
            <a:r>
              <a:rPr lang="en-US" sz="1800" dirty="0" err="1">
                <a:hlinkClick r:id="rId2" action="ppaction://hlinkfile"/>
              </a:rPr>
              <a:t>BME7</a:t>
            </a:r>
            <a:r>
              <a:rPr lang="en-US" sz="1800" dirty="0">
                <a:hlinkClick r:id="rId2" action="ppaction://hlinkfile"/>
              </a:rPr>
              <a:t>). International University, 2018.</a:t>
            </a:r>
            <a:endParaRPr lang="en-US" sz="1800" dirty="0"/>
          </a:p>
          <a:p>
            <a:r>
              <a:rPr lang="en-US" sz="1800" dirty="0">
                <a:hlinkClick r:id="rId3" action="ppaction://hlinkfile"/>
              </a:rPr>
              <a:t>2.	Thai NH, </a:t>
            </a:r>
            <a:r>
              <a:rPr lang="en-US" sz="1800" dirty="0" err="1">
                <a:hlinkClick r:id="rId3" action="ppaction://hlinkfile"/>
              </a:rPr>
              <a:t>Nghia</a:t>
            </a:r>
            <a:r>
              <a:rPr lang="en-US" sz="1800" dirty="0">
                <a:hlinkClick r:id="rId3" action="ppaction://hlinkfile"/>
              </a:rPr>
              <a:t> NT, Binh DV, et al. Long-tail effect on ECG classification. 2017 International Conference on System Science and Engineering (</a:t>
            </a:r>
            <a:r>
              <a:rPr lang="en-US" sz="1800" dirty="0" err="1">
                <a:hlinkClick r:id="rId3" action="ppaction://hlinkfile"/>
              </a:rPr>
              <a:t>ICSSE</a:t>
            </a:r>
            <a:r>
              <a:rPr lang="en-US" sz="1800" dirty="0">
                <a:hlinkClick r:id="rId3" action="ppaction://hlinkfile"/>
              </a:rPr>
              <a:t>), 2017.</a:t>
            </a:r>
            <a:endParaRPr lang="en-US" sz="1800" dirty="0"/>
          </a:p>
          <a:p>
            <a:r>
              <a:rPr lang="en-US" sz="1800" dirty="0">
                <a:hlinkClick r:id="rId4" action="ppaction://hlinkfile"/>
              </a:rPr>
              <a:t>3.	Thuy </a:t>
            </a:r>
            <a:r>
              <a:rPr lang="en-US" sz="1800" dirty="0" err="1">
                <a:hlinkClick r:id="rId4" action="ppaction://hlinkfile"/>
              </a:rPr>
              <a:t>LTM</a:t>
            </a:r>
            <a:r>
              <a:rPr lang="en-US" sz="1800" dirty="0">
                <a:hlinkClick r:id="rId4" action="ppaction://hlinkfile"/>
              </a:rPr>
              <a:t>, </a:t>
            </a:r>
            <a:r>
              <a:rPr lang="en-US" sz="1800" dirty="0" err="1">
                <a:hlinkClick r:id="rId4" action="ppaction://hlinkfile"/>
              </a:rPr>
              <a:t>Nghia</a:t>
            </a:r>
            <a:r>
              <a:rPr lang="en-US" sz="1800" dirty="0">
                <a:hlinkClick r:id="rId4" action="ppaction://hlinkfile"/>
              </a:rPr>
              <a:t> NT, Binh DV, et al. Error-rate analysis for ECG classification in diversity scenario. 2017 International Conference on System Science and Engineering (</a:t>
            </a:r>
            <a:r>
              <a:rPr lang="en-US" sz="1800" dirty="0" err="1">
                <a:hlinkClick r:id="rId4" action="ppaction://hlinkfile"/>
              </a:rPr>
              <a:t>ICSSE</a:t>
            </a:r>
            <a:r>
              <a:rPr lang="en-US" sz="1800" dirty="0">
                <a:hlinkClick r:id="rId4" action="ppaction://hlinkfile"/>
              </a:rPr>
              <a:t>), 2017</a:t>
            </a:r>
            <a:r>
              <a:rPr lang="en-US" sz="1800" dirty="0" smtClean="0">
                <a:hlinkClick r:id="rId4" action="ppaction://hlinkfile"/>
              </a:rPr>
              <a:t>.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642ABB0-ADEC-4C3D-9588-145BD0E91D5B}" type="datetime1">
              <a:rPr lang="en-US" smtClean="0"/>
              <a:pPr>
                <a:defRPr/>
              </a:pPr>
              <a:t>5/5/2018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14365E-9737-41A9-85DC-98A9F8E4E5D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9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 </a:t>
            </a:r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err="1" smtClean="0"/>
              <a:t>Huấn</a:t>
            </a:r>
            <a:r>
              <a:rPr lang="en-US" dirty="0" smtClean="0"/>
              <a:t> </a:t>
            </a:r>
            <a:r>
              <a:rPr lang="en-US" dirty="0" err="1"/>
              <a:t>luyện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tín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tim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tim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.</a:t>
            </a:r>
          </a:p>
          <a:p>
            <a:pPr algn="just"/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sâu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cải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 smtClean="0"/>
              <a:t>tim.</a:t>
            </a:r>
            <a:endParaRPr lang="en-US" dirty="0" smtClean="0"/>
          </a:p>
          <a:p>
            <a:pPr lvl="1" algn="just"/>
            <a:r>
              <a:rPr lang="en-US" sz="2800" dirty="0">
                <a:ea typeface="+mn-ea"/>
                <a:cs typeface="+mn-cs"/>
              </a:rPr>
              <a:t>Deep Learning </a:t>
            </a:r>
          </a:p>
          <a:p>
            <a:pPr lvl="2" algn="just"/>
            <a:r>
              <a:rPr lang="en-US" sz="2600" dirty="0" smtClean="0">
                <a:ea typeface="+mn-ea"/>
                <a:cs typeface="+mn-cs"/>
              </a:rPr>
              <a:t>Convolution </a:t>
            </a:r>
            <a:r>
              <a:rPr lang="en-US" sz="2600" dirty="0">
                <a:ea typeface="+mn-ea"/>
                <a:cs typeface="+mn-cs"/>
              </a:rPr>
              <a:t>Neural Network (CNN)</a:t>
            </a:r>
          </a:p>
          <a:p>
            <a:pPr lvl="2" algn="just"/>
            <a:r>
              <a:rPr lang="en-US" sz="2600" dirty="0">
                <a:ea typeface="+mn-ea"/>
                <a:cs typeface="+mn-cs"/>
              </a:rPr>
              <a:t>Long Short-Term Memory (LSTM)– </a:t>
            </a:r>
            <a:r>
              <a:rPr lang="en-US" sz="2600" dirty="0" err="1">
                <a:ea typeface="+mn-ea"/>
                <a:cs typeface="+mn-cs"/>
              </a:rPr>
              <a:t>Recurent</a:t>
            </a:r>
            <a:r>
              <a:rPr lang="en-US" sz="2600" dirty="0">
                <a:ea typeface="+mn-ea"/>
                <a:cs typeface="+mn-cs"/>
              </a:rPr>
              <a:t> Neural Network (</a:t>
            </a:r>
            <a:r>
              <a:rPr lang="en-US" sz="2600" dirty="0" err="1">
                <a:ea typeface="+mn-ea"/>
                <a:cs typeface="+mn-cs"/>
              </a:rPr>
              <a:t>RNN</a:t>
            </a:r>
            <a:r>
              <a:rPr lang="en-US" sz="2600" dirty="0">
                <a:ea typeface="+mn-ea"/>
                <a:cs typeface="+mn-cs"/>
              </a:rPr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642ABB0-ADEC-4C3D-9588-145BD0E91D5B}" type="datetime1">
              <a:rPr lang="en-US" smtClean="0"/>
              <a:pPr>
                <a:defRPr/>
              </a:pPr>
              <a:t>5/5/2018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14365E-9737-41A9-85DC-98A9F8E4E5D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9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7. </a:t>
            </a:r>
            <a:r>
              <a:rPr lang="en-US" dirty="0" err="1" smtClean="0"/>
              <a:t>Tài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tham</a:t>
            </a:r>
            <a:r>
              <a:rPr lang="en-US" dirty="0" smtClean="0"/>
              <a:t> </a:t>
            </a:r>
            <a:r>
              <a:rPr lang="en-US" dirty="0" err="1" smtClean="0"/>
              <a:t>khảo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00944"/>
            <a:ext cx="12192000" cy="4767263"/>
          </a:xfrm>
        </p:spPr>
        <p:txBody>
          <a:bodyPr/>
          <a:lstStyle/>
          <a:p>
            <a:r>
              <a:rPr lang="en-US" sz="1400" dirty="0"/>
              <a:t>[1]	S. M. P. P. B. N. W. H. Organization, </a:t>
            </a:r>
            <a:r>
              <a:rPr lang="en-US" sz="1400" i="1" dirty="0"/>
              <a:t>World Health Organization in collaboration with the World Heart Federation and the World Stroke Organization</a:t>
            </a:r>
            <a:r>
              <a:rPr lang="en-US" sz="1400" dirty="0"/>
              <a:t>, 2011.</a:t>
            </a:r>
          </a:p>
          <a:p>
            <a:r>
              <a:rPr lang="en-US" sz="1400" dirty="0">
                <a:solidFill>
                  <a:srgbClr val="1106EC"/>
                </a:solidFill>
              </a:rPr>
              <a:t>[2]	P. A. </a:t>
            </a:r>
            <a:r>
              <a:rPr lang="en-US" sz="1400" dirty="0" err="1">
                <a:solidFill>
                  <a:srgbClr val="1106EC"/>
                </a:solidFill>
              </a:rPr>
              <a:t>Phong</a:t>
            </a:r>
            <a:r>
              <a:rPr lang="en-US" sz="1400" dirty="0">
                <a:solidFill>
                  <a:srgbClr val="1106EC"/>
                </a:solidFill>
              </a:rPr>
              <a:t> and K. Q. </a:t>
            </a:r>
            <a:r>
              <a:rPr lang="en-US" sz="1400" dirty="0" err="1">
                <a:solidFill>
                  <a:srgbClr val="1106EC"/>
                </a:solidFill>
              </a:rPr>
              <a:t>Thien</a:t>
            </a:r>
            <a:r>
              <a:rPr lang="en-US" sz="1400" dirty="0">
                <a:solidFill>
                  <a:srgbClr val="1106EC"/>
                </a:solidFill>
              </a:rPr>
              <a:t>, "Classification of Cardiac Arrhythmias Using Interval Type-2 TSK Fuzzy System," in </a:t>
            </a:r>
            <a:r>
              <a:rPr lang="en-US" sz="1400" i="1" dirty="0">
                <a:solidFill>
                  <a:srgbClr val="1106EC"/>
                </a:solidFill>
              </a:rPr>
              <a:t>2009 International Conference on Knowledge and Systems Engineering</a:t>
            </a:r>
            <a:r>
              <a:rPr lang="en-US" sz="1400" dirty="0">
                <a:solidFill>
                  <a:srgbClr val="1106EC"/>
                </a:solidFill>
              </a:rPr>
              <a:t>, 2009, pp. 1-6.</a:t>
            </a:r>
          </a:p>
          <a:p>
            <a:r>
              <a:rPr lang="en-US" sz="1400" dirty="0"/>
              <a:t>[3]	L. D. </a:t>
            </a:r>
            <a:r>
              <a:rPr lang="en-US" sz="1400" dirty="0" err="1"/>
              <a:t>Trong</a:t>
            </a:r>
            <a:r>
              <a:rPr lang="en-US" sz="1400" dirty="0"/>
              <a:t>, L. N. Tuan, D. N. Minh, H. T. </a:t>
            </a:r>
            <a:r>
              <a:rPr lang="en-US" sz="1400" dirty="0" err="1"/>
              <a:t>Duc</a:t>
            </a:r>
            <a:r>
              <a:rPr lang="en-US" sz="1400" dirty="0"/>
              <a:t>, H. N. Thai, and T. N. </a:t>
            </a:r>
            <a:r>
              <a:rPr lang="en-US" sz="1400" dirty="0" err="1"/>
              <a:t>Duc</a:t>
            </a:r>
            <a:r>
              <a:rPr lang="en-US" sz="1400" dirty="0"/>
              <a:t>, "Optimal thresholds for two-state ECG compressing algorithm," in </a:t>
            </a:r>
            <a:r>
              <a:rPr lang="en-US" sz="1400" i="1" dirty="0"/>
              <a:t>2016 International Conference on Biomedical Engineering (</a:t>
            </a:r>
            <a:r>
              <a:rPr lang="en-US" sz="1400" i="1" dirty="0" err="1"/>
              <a:t>BME-HUST</a:t>
            </a:r>
            <a:r>
              <a:rPr lang="en-US" sz="1400" i="1" dirty="0"/>
              <a:t>)</a:t>
            </a:r>
            <a:r>
              <a:rPr lang="en-US" sz="1400" dirty="0"/>
              <a:t>, 2016, pp. 3-7.</a:t>
            </a:r>
          </a:p>
          <a:p>
            <a:r>
              <a:rPr lang="en-US" sz="1400" dirty="0"/>
              <a:t>[4]	L. Duong </a:t>
            </a:r>
            <a:r>
              <a:rPr lang="en-US" sz="1400" dirty="0" err="1"/>
              <a:t>Trong</a:t>
            </a:r>
            <a:r>
              <a:rPr lang="en-US" sz="1400" dirty="0"/>
              <a:t>, T. Nguyen Due, H. Chu Due, T. Nguyen Van, and D. Trinh </a:t>
            </a:r>
            <a:r>
              <a:rPr lang="en-US" sz="1400" dirty="0" err="1"/>
              <a:t>Quang</a:t>
            </a:r>
            <a:r>
              <a:rPr lang="en-US" sz="1400" dirty="0"/>
              <a:t>, "Study on limitation of removal of baseline noise from electrocardiography signal in measurement using wavelet analysis," in </a:t>
            </a:r>
            <a:r>
              <a:rPr lang="en-US" sz="1400" i="1" dirty="0"/>
              <a:t>2013 Fifth International Conference on Ubiquitous and Future Networks (</a:t>
            </a:r>
            <a:r>
              <a:rPr lang="en-US" sz="1400" i="1" dirty="0" err="1"/>
              <a:t>ICUFN</a:t>
            </a:r>
            <a:r>
              <a:rPr lang="en-US" sz="1400" i="1" dirty="0"/>
              <a:t>)</a:t>
            </a:r>
            <a:r>
              <a:rPr lang="en-US" sz="1400" dirty="0"/>
              <a:t>, 2013, pp. 481-486.</a:t>
            </a:r>
          </a:p>
          <a:p>
            <a:r>
              <a:rPr lang="en-US" sz="1400" dirty="0"/>
              <a:t>[5]	R. J. </a:t>
            </a:r>
            <a:r>
              <a:rPr lang="en-US" sz="1400" dirty="0" err="1"/>
              <a:t>Martis</a:t>
            </a:r>
            <a:r>
              <a:rPr lang="en-US" sz="1400" dirty="0"/>
              <a:t>, U. R. Acharya, and L. C. Min, "ECG beat classification using </a:t>
            </a:r>
            <a:r>
              <a:rPr lang="en-US" sz="1400" dirty="0" err="1"/>
              <a:t>PCA</a:t>
            </a:r>
            <a:r>
              <a:rPr lang="en-US" sz="1400" dirty="0"/>
              <a:t>, </a:t>
            </a:r>
            <a:r>
              <a:rPr lang="en-US" sz="1400" dirty="0" err="1"/>
              <a:t>LDA</a:t>
            </a:r>
            <a:r>
              <a:rPr lang="en-US" sz="1400" dirty="0"/>
              <a:t>, ICA and Discrete Wavelet Transform," </a:t>
            </a:r>
            <a:r>
              <a:rPr lang="en-US" sz="1400" i="1" dirty="0"/>
              <a:t>Biomedical Signal Processing and Control, </a:t>
            </a:r>
            <a:r>
              <a:rPr lang="en-US" sz="1400" dirty="0"/>
              <a:t>vol. 8, pp. 437-448, 2013/09/01/ 2013.</a:t>
            </a:r>
          </a:p>
          <a:p>
            <a:r>
              <a:rPr lang="en-US" sz="1400" dirty="0"/>
              <a:t>[6]	F. G. </a:t>
            </a:r>
            <a:r>
              <a:rPr lang="en-US" sz="1400" dirty="0" err="1"/>
              <a:t>Yanowitz</a:t>
            </a:r>
            <a:r>
              <a:rPr lang="en-US" sz="1400" dirty="0"/>
              <a:t>, </a:t>
            </a:r>
            <a:r>
              <a:rPr lang="en-US" sz="1400" i="1" dirty="0"/>
              <a:t>Introduction to ECG interpretation</a:t>
            </a:r>
            <a:r>
              <a:rPr lang="en-US" sz="1400" dirty="0"/>
              <a:t> vol. 9.0, 2012.</a:t>
            </a:r>
          </a:p>
          <a:p>
            <a:r>
              <a:rPr lang="en-US" sz="1400" dirty="0"/>
              <a:t>[7]	V. K. </a:t>
            </a:r>
            <a:r>
              <a:rPr lang="en-US" sz="1400" dirty="0" err="1"/>
              <a:t>Stamatios</a:t>
            </a:r>
            <a:r>
              <a:rPr lang="en-US" sz="1400" dirty="0"/>
              <a:t>, "Artificial Neural Networks: Concepts," in </a:t>
            </a:r>
            <a:r>
              <a:rPr lang="en-US" sz="1400" i="1" dirty="0"/>
              <a:t>Understanding Neural Networks and Fuzzy </a:t>
            </a:r>
            <a:r>
              <a:rPr lang="en-US" sz="1400" i="1" dirty="0" err="1"/>
              <a:t>Logic:Basic</a:t>
            </a:r>
            <a:r>
              <a:rPr lang="en-US" sz="1400" i="1" dirty="0"/>
              <a:t> Concepts and Applications</a:t>
            </a:r>
            <a:r>
              <a:rPr lang="en-US" sz="1400" dirty="0"/>
              <a:t>, </a:t>
            </a:r>
            <a:r>
              <a:rPr lang="en-US" sz="1400" dirty="0" err="1"/>
              <a:t>ed</a:t>
            </a:r>
            <a:r>
              <a:rPr lang="en-US" sz="1400" dirty="0"/>
              <a:t>: Wiley-IEEE Press, 1996, p. 232.</a:t>
            </a:r>
          </a:p>
          <a:p>
            <a:r>
              <a:rPr lang="en-US" sz="1400" dirty="0"/>
              <a:t>[8]	C. Dubos, S. Bernard, S. Adam, and R. </a:t>
            </a:r>
            <a:r>
              <a:rPr lang="en-US" sz="1400" dirty="0" err="1"/>
              <a:t>Sabourin</a:t>
            </a:r>
            <a:r>
              <a:rPr lang="en-US" sz="1400" dirty="0"/>
              <a:t>, "ROC-based cost-sensitive classification with a reject option," in </a:t>
            </a:r>
            <a:r>
              <a:rPr lang="en-US" sz="1400" i="1" dirty="0"/>
              <a:t>2016 23rd International Conference on Pattern Recognition (</a:t>
            </a:r>
            <a:r>
              <a:rPr lang="en-US" sz="1400" i="1" dirty="0" err="1"/>
              <a:t>ICPR</a:t>
            </a:r>
            <a:r>
              <a:rPr lang="en-US" sz="1400" i="1" dirty="0"/>
              <a:t>)</a:t>
            </a:r>
            <a:r>
              <a:rPr lang="en-US" sz="1400" dirty="0"/>
              <a:t>, 2016, pp. 3320-3325.</a:t>
            </a:r>
          </a:p>
          <a:p>
            <a:r>
              <a:rPr lang="en-US" sz="1400" dirty="0"/>
              <a:t>[9]	S. H. </a:t>
            </a:r>
            <a:r>
              <a:rPr lang="en-US" sz="1400" dirty="0" err="1"/>
              <a:t>Jambukia</a:t>
            </a:r>
            <a:r>
              <a:rPr lang="en-US" sz="1400" dirty="0"/>
              <a:t>, V. K. </a:t>
            </a:r>
            <a:r>
              <a:rPr lang="en-US" sz="1400" dirty="0" err="1"/>
              <a:t>Dabhi</a:t>
            </a:r>
            <a:r>
              <a:rPr lang="en-US" sz="1400" dirty="0"/>
              <a:t>, and H. B. </a:t>
            </a:r>
            <a:r>
              <a:rPr lang="en-US" sz="1400" dirty="0" err="1"/>
              <a:t>Prajapati</a:t>
            </a:r>
            <a:r>
              <a:rPr lang="en-US" sz="1400" dirty="0"/>
              <a:t>, "Classification of ECG signals using machine learning techniques: A survey," in </a:t>
            </a:r>
            <a:r>
              <a:rPr lang="en-US" sz="1400" i="1" dirty="0"/>
              <a:t>2015 International Conference on Advances in Computer Engineering and Applications</a:t>
            </a:r>
            <a:r>
              <a:rPr lang="en-US" sz="1400" dirty="0"/>
              <a:t>, 2015, pp. 714-721.</a:t>
            </a:r>
          </a:p>
          <a:p>
            <a:r>
              <a:rPr lang="en-US" sz="1400" dirty="0"/>
              <a:t>[10]	J. K. M. T. P. </a:t>
            </a:r>
            <a:r>
              <a:rPr lang="en-US" sz="1400" dirty="0" err="1"/>
              <a:t>Vogl</a:t>
            </a:r>
            <a:r>
              <a:rPr lang="en-US" sz="1400" dirty="0"/>
              <a:t>, A. K. </a:t>
            </a:r>
            <a:r>
              <a:rPr lang="en-US" sz="1400" dirty="0" err="1"/>
              <a:t>Rigler</a:t>
            </a:r>
            <a:r>
              <a:rPr lang="en-US" sz="1400" dirty="0"/>
              <a:t>, W. T. Zink, D. L. </a:t>
            </a:r>
            <a:r>
              <a:rPr lang="en-US" sz="1400" dirty="0" err="1"/>
              <a:t>Alkon</a:t>
            </a:r>
            <a:r>
              <a:rPr lang="en-US" sz="1400" dirty="0"/>
              <a:t>, "Accelerating the Convergence of the Back-Propagation Method," 1988.</a:t>
            </a:r>
          </a:p>
          <a:p>
            <a:r>
              <a:rPr lang="en-US" sz="1400" dirty="0">
                <a:solidFill>
                  <a:srgbClr val="1106EC"/>
                </a:solidFill>
              </a:rPr>
              <a:t>[11]	N. H. Thai, N. T. </a:t>
            </a:r>
            <a:r>
              <a:rPr lang="en-US" sz="1400" dirty="0" err="1">
                <a:solidFill>
                  <a:srgbClr val="1106EC"/>
                </a:solidFill>
              </a:rPr>
              <a:t>Nghia</a:t>
            </a:r>
            <a:r>
              <a:rPr lang="en-US" sz="1400" dirty="0">
                <a:solidFill>
                  <a:srgbClr val="1106EC"/>
                </a:solidFill>
              </a:rPr>
              <a:t>, D. V. Binh, N. T. Hai, and N. M. Hung, "Long-tail effect on ECG classification," in </a:t>
            </a:r>
            <a:r>
              <a:rPr lang="en-US" sz="1400" i="1" dirty="0">
                <a:solidFill>
                  <a:srgbClr val="1106EC"/>
                </a:solidFill>
              </a:rPr>
              <a:t>2017 International Conference on System Science and Engineering (</a:t>
            </a:r>
            <a:r>
              <a:rPr lang="en-US" sz="1400" i="1" dirty="0" err="1">
                <a:solidFill>
                  <a:srgbClr val="1106EC"/>
                </a:solidFill>
              </a:rPr>
              <a:t>ICSSE</a:t>
            </a:r>
            <a:r>
              <a:rPr lang="en-US" sz="1400" i="1" dirty="0">
                <a:solidFill>
                  <a:srgbClr val="1106EC"/>
                </a:solidFill>
              </a:rPr>
              <a:t>)</a:t>
            </a:r>
            <a:r>
              <a:rPr lang="en-US" sz="1400" dirty="0">
                <a:solidFill>
                  <a:srgbClr val="1106EC"/>
                </a:solidFill>
              </a:rPr>
              <a:t>, 2017, pp. 34-</a:t>
            </a:r>
            <a:r>
              <a:rPr lang="en-US" sz="1400" dirty="0" err="1">
                <a:solidFill>
                  <a:srgbClr val="1106EC"/>
                </a:solidFill>
              </a:rPr>
              <a:t>38.</a:t>
            </a:r>
            <a:r>
              <a:rPr lang="en-US" sz="1400" dirty="0" err="1" smtClean="0">
                <a:solidFill>
                  <a:srgbClr val="1106EC"/>
                </a:solidFill>
              </a:rPr>
              <a:t>Memory</a:t>
            </a:r>
            <a:r>
              <a:rPr lang="en-US" sz="1400" dirty="0" smtClean="0">
                <a:solidFill>
                  <a:srgbClr val="1106EC"/>
                </a:solidFill>
              </a:rPr>
              <a:t> </a:t>
            </a:r>
            <a:r>
              <a:rPr lang="en-US" sz="1400" dirty="0">
                <a:solidFill>
                  <a:srgbClr val="1106EC"/>
                </a:solidFill>
              </a:rPr>
              <a:t>(LSTM)– </a:t>
            </a:r>
            <a:r>
              <a:rPr lang="en-US" sz="1400" dirty="0" err="1">
                <a:solidFill>
                  <a:srgbClr val="1106EC"/>
                </a:solidFill>
              </a:rPr>
              <a:t>Recurent</a:t>
            </a:r>
            <a:r>
              <a:rPr lang="en-US" sz="1400" dirty="0">
                <a:solidFill>
                  <a:srgbClr val="1106EC"/>
                </a:solidFill>
              </a:rPr>
              <a:t> Neural Network (</a:t>
            </a:r>
            <a:r>
              <a:rPr lang="en-US" sz="1400" dirty="0" err="1">
                <a:solidFill>
                  <a:srgbClr val="1106EC"/>
                </a:solidFill>
              </a:rPr>
              <a:t>RNN</a:t>
            </a:r>
            <a:r>
              <a:rPr lang="en-US" sz="1400" dirty="0">
                <a:solidFill>
                  <a:srgbClr val="1106EC"/>
                </a:solidFill>
              </a:rPr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642ABB0-ADEC-4C3D-9588-145BD0E91D5B}" type="datetime1">
              <a:rPr lang="en-US" smtClean="0"/>
              <a:pPr>
                <a:defRPr/>
              </a:pPr>
              <a:t>5/5/2018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14365E-9737-41A9-85DC-98A9F8E4E5DC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Application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642ABB0-ADEC-4C3D-9588-145BD0E91D5B}" type="datetime1">
              <a:rPr lang="en-US" smtClean="0"/>
              <a:pPr>
                <a:defRPr/>
              </a:pPr>
              <a:t>5/5/2018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14365E-9737-41A9-85DC-98A9F8E4E5D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1858"/>
            <a:ext cx="5675036" cy="48673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343" y="1251858"/>
            <a:ext cx="6509656" cy="486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2829" y="2677886"/>
            <a:ext cx="8374063" cy="1804085"/>
          </a:xfrm>
        </p:spPr>
        <p:txBody>
          <a:bodyPr/>
          <a:lstStyle/>
          <a:p>
            <a:pPr algn="ctr"/>
            <a:r>
              <a:rPr lang="en-US" sz="60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FOR YOUR LISTENING...!</a:t>
            </a:r>
            <a:endParaRPr lang="en-US" sz="60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D648F2-FCAD-4DED-8A64-54F7593D095B}" type="datetime1">
              <a:rPr lang="en-US" smtClean="0"/>
              <a:pPr>
                <a:defRPr/>
              </a:pPr>
              <a:t>5/5/2018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30A8316-56A3-41ED-B3CF-E89D289C3EB9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155042" y="5366658"/>
            <a:ext cx="6450013" cy="881742"/>
          </a:xfrm>
        </p:spPr>
        <p:txBody>
          <a:bodyPr/>
          <a:lstStyle/>
          <a:p>
            <a:pPr algn="ctr">
              <a:defRPr/>
            </a:pPr>
            <a:r>
              <a:rPr lang="en-US" sz="6000" dirty="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311297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7.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chuyển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642ABB0-ADEC-4C3D-9588-145BD0E91D5B}" type="datetime1">
              <a:rPr lang="en-US" smtClean="0"/>
              <a:pPr>
                <a:defRPr/>
              </a:pPr>
              <a:t>5/5/2018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14365E-9737-41A9-85DC-98A9F8E4E5D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5379607"/>
            <a:ext cx="7789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Sơ</a:t>
            </a:r>
            <a:r>
              <a:rPr lang="en-US" sz="2400" dirty="0"/>
              <a:t> </a:t>
            </a:r>
            <a:r>
              <a:rPr lang="en-US" sz="2400" dirty="0" err="1"/>
              <a:t>đồ</a:t>
            </a:r>
            <a:r>
              <a:rPr lang="en-US" sz="2400" dirty="0"/>
              <a:t> minh </a:t>
            </a:r>
            <a:r>
              <a:rPr lang="en-US" sz="2400" dirty="0" err="1"/>
              <a:t>họa</a:t>
            </a:r>
            <a:r>
              <a:rPr lang="en-US" sz="2400" dirty="0"/>
              <a:t> </a:t>
            </a:r>
            <a:r>
              <a:rPr lang="en-US" sz="2400" dirty="0" err="1"/>
              <a:t>vùng</a:t>
            </a:r>
            <a:r>
              <a:rPr lang="en-US" sz="2400" dirty="0"/>
              <a:t> </a:t>
            </a:r>
            <a:r>
              <a:rPr lang="en-US" sz="2400" dirty="0" err="1"/>
              <a:t>lân</a:t>
            </a:r>
            <a:r>
              <a:rPr lang="en-US" sz="2400" dirty="0"/>
              <a:t> </a:t>
            </a:r>
            <a:r>
              <a:rPr lang="en-US" sz="2400" dirty="0" err="1"/>
              <a:t>cận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ngõ</a:t>
            </a:r>
            <a:r>
              <a:rPr lang="en-US" sz="2400" dirty="0"/>
              <a:t> </a:t>
            </a:r>
            <a:r>
              <a:rPr lang="en-US" sz="2400" dirty="0" err="1"/>
              <a:t>vào</a:t>
            </a:r>
            <a:r>
              <a:rPr lang="en-US" sz="2400" dirty="0"/>
              <a:t> </a:t>
            </a:r>
            <a:r>
              <a:rPr lang="en-US" sz="2400" dirty="0" err="1"/>
              <a:t>trước</a:t>
            </a:r>
            <a:r>
              <a:rPr lang="en-US" sz="2400" dirty="0"/>
              <a:t> </a:t>
            </a:r>
            <a:r>
              <a:rPr lang="en-US" sz="2400" dirty="0" err="1"/>
              <a:t>khi</a:t>
            </a:r>
            <a:r>
              <a:rPr lang="en-US" sz="2400" dirty="0"/>
              <a:t> </a:t>
            </a:r>
            <a:r>
              <a:rPr lang="en-US" sz="2400" dirty="0" err="1"/>
              <a:t>huấn</a:t>
            </a:r>
            <a:r>
              <a:rPr lang="en-US" sz="2400" dirty="0"/>
              <a:t> </a:t>
            </a:r>
            <a:r>
              <a:rPr lang="en-US" sz="2400" dirty="0" err="1"/>
              <a:t>luyện</a:t>
            </a:r>
            <a:r>
              <a:rPr lang="en-US" sz="2400" dirty="0"/>
              <a:t> (</a:t>
            </a:r>
            <a:r>
              <a:rPr lang="en-US" sz="2400" dirty="0" err="1"/>
              <a:t>trái</a:t>
            </a:r>
            <a:r>
              <a:rPr lang="en-US" sz="2400" dirty="0"/>
              <a:t>) </a:t>
            </a:r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sau</a:t>
            </a:r>
            <a:r>
              <a:rPr lang="en-US" sz="2400" dirty="0"/>
              <a:t> </a:t>
            </a:r>
            <a:r>
              <a:rPr lang="en-US" sz="2400" dirty="0" err="1"/>
              <a:t>khi</a:t>
            </a:r>
            <a:r>
              <a:rPr lang="en-US" sz="2400" dirty="0"/>
              <a:t> </a:t>
            </a:r>
            <a:r>
              <a:rPr lang="en-US" sz="2400" dirty="0" err="1"/>
              <a:t>huấn</a:t>
            </a:r>
            <a:r>
              <a:rPr lang="en-US" sz="2400" dirty="0"/>
              <a:t> </a:t>
            </a:r>
            <a:r>
              <a:rPr lang="en-US" sz="2400" dirty="0" err="1"/>
              <a:t>luyện</a:t>
            </a:r>
            <a:r>
              <a:rPr lang="en-US" sz="2400" dirty="0"/>
              <a:t> (</a:t>
            </a:r>
            <a:r>
              <a:rPr lang="en-US" sz="2400" dirty="0" err="1"/>
              <a:t>phải</a:t>
            </a:r>
            <a:r>
              <a:rPr lang="en-US" sz="2400" dirty="0"/>
              <a:t>).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097" y="1260431"/>
            <a:ext cx="4527903" cy="2724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844" y="4053399"/>
            <a:ext cx="4527903" cy="20313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40" y="1260431"/>
            <a:ext cx="7618658" cy="411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73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642ABB0-ADEC-4C3D-9588-145BD0E91D5B}" type="datetime1">
              <a:rPr lang="en-US" smtClean="0"/>
              <a:pPr>
                <a:defRPr/>
              </a:pPr>
              <a:t>5/5/2018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14365E-9737-41A9-85DC-98A9F8E4E5D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016000" y="1946209"/>
            <a:ext cx="2743200" cy="205740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             </a:t>
            </a:r>
            <a:endParaRPr lang="en-US" sz="1800" dirty="0"/>
          </a:p>
        </p:txBody>
      </p:sp>
      <p:sp>
        <p:nvSpPr>
          <p:cNvPr id="7" name="Oval 6"/>
          <p:cNvSpPr/>
          <p:nvPr/>
        </p:nvSpPr>
        <p:spPr>
          <a:xfrm>
            <a:off x="1343104" y="1992354"/>
            <a:ext cx="2111296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       </a:t>
            </a:r>
            <a:endParaRPr lang="en-US" sz="1800" dirty="0"/>
          </a:p>
        </p:txBody>
      </p:sp>
      <p:sp>
        <p:nvSpPr>
          <p:cNvPr id="8" name="Title 1"/>
          <p:cNvSpPr txBox="1">
            <a:spLocks/>
          </p:cNvSpPr>
          <p:nvPr/>
        </p:nvSpPr>
        <p:spPr bwMode="gray">
          <a:xfrm>
            <a:off x="3962400" y="1992354"/>
            <a:ext cx="7823200" cy="1970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7200" kern="0" smtClean="0"/>
              <a:t>Giới thiệu</a:t>
            </a:r>
            <a:endParaRPr lang="en-US" sz="7200" kern="0" dirty="0"/>
          </a:p>
        </p:txBody>
      </p:sp>
      <p:sp>
        <p:nvSpPr>
          <p:cNvPr id="9" name="TextBox 8"/>
          <p:cNvSpPr txBox="1"/>
          <p:nvPr/>
        </p:nvSpPr>
        <p:spPr>
          <a:xfrm>
            <a:off x="1624974" y="1620692"/>
            <a:ext cx="12192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0" b="1" dirty="0">
                <a:solidFill>
                  <a:schemeClr val="bg1">
                    <a:alpha val="40000"/>
                  </a:schemeClr>
                </a:solidFill>
                <a:cs typeface="Arial" pitchFamily="34" charset="0"/>
              </a:rPr>
              <a:t>1</a:t>
            </a:r>
          </a:p>
        </p:txBody>
      </p:sp>
      <p:sp>
        <p:nvSpPr>
          <p:cNvPr id="10" name="Text Placeholder 4"/>
          <p:cNvSpPr txBox="1">
            <a:spLocks/>
          </p:cNvSpPr>
          <p:nvPr/>
        </p:nvSpPr>
        <p:spPr bwMode="auto">
          <a:xfrm>
            <a:off x="5653847" y="3953339"/>
            <a:ext cx="10442496" cy="37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40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Thông</a:t>
            </a:r>
            <a:r>
              <a:rPr lang="en-US" sz="2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tin </a:t>
            </a:r>
            <a:r>
              <a:rPr lang="en-US" sz="240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chung</a:t>
            </a:r>
            <a:r>
              <a:rPr lang="en-US" sz="2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240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về</a:t>
            </a:r>
            <a:r>
              <a:rPr lang="en-US" sz="2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240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tín</a:t>
            </a:r>
            <a:r>
              <a:rPr lang="en-US" sz="2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240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hiệu</a:t>
            </a:r>
            <a:r>
              <a:rPr lang="en-US" sz="2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ECG </a:t>
            </a:r>
          </a:p>
          <a:p>
            <a:pPr>
              <a:spcBef>
                <a:spcPts val="0"/>
              </a:spcBef>
            </a:pPr>
            <a:r>
              <a:rPr lang="en-US" sz="240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Lý</a:t>
            </a:r>
            <a:r>
              <a:rPr lang="en-US" sz="2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do </a:t>
            </a:r>
            <a:r>
              <a:rPr lang="en-US" sz="240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lựa</a:t>
            </a:r>
            <a:r>
              <a:rPr lang="en-US" sz="2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240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chọn</a:t>
            </a:r>
            <a:r>
              <a:rPr lang="en-US" sz="2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240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đề</a:t>
            </a:r>
            <a:r>
              <a:rPr lang="en-US" sz="2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240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tài</a:t>
            </a:r>
            <a:r>
              <a:rPr lang="en-US" sz="2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en-US" sz="24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62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1. </a:t>
            </a:r>
            <a:r>
              <a:rPr lang="en-US" b="1" dirty="0" err="1" smtClean="0"/>
              <a:t>Thông</a:t>
            </a:r>
            <a:r>
              <a:rPr lang="en-US" b="1" dirty="0" smtClean="0"/>
              <a:t> tin </a:t>
            </a:r>
            <a:r>
              <a:rPr lang="en-US" b="1" dirty="0" err="1" smtClean="0"/>
              <a:t>chung</a:t>
            </a:r>
            <a:r>
              <a:rPr lang="en-US" b="1" dirty="0" smtClean="0"/>
              <a:t> </a:t>
            </a:r>
            <a:r>
              <a:rPr lang="en-US" b="1" dirty="0" err="1" smtClean="0"/>
              <a:t>về</a:t>
            </a:r>
            <a:r>
              <a:rPr lang="en-US" b="1" dirty="0" smtClean="0"/>
              <a:t> ECG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642ABB0-ADEC-4C3D-9588-145BD0E91D5B}" type="datetime1">
              <a:rPr lang="en-US" smtClean="0"/>
              <a:pPr>
                <a:defRPr/>
              </a:pPr>
              <a:t>5/5/2018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14365E-9737-41A9-85DC-98A9F8E4E5D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003965"/>
            <a:ext cx="5867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Đo</a:t>
            </a:r>
            <a:r>
              <a:rPr lang="en-US" sz="2400" dirty="0" smtClean="0"/>
              <a:t> </a:t>
            </a:r>
            <a:r>
              <a:rPr lang="en-US" sz="2400" dirty="0" err="1" smtClean="0"/>
              <a:t>tín</a:t>
            </a:r>
            <a:r>
              <a:rPr lang="en-US" sz="2400" dirty="0" smtClean="0"/>
              <a:t> </a:t>
            </a:r>
            <a:r>
              <a:rPr lang="en-US" sz="2400" dirty="0" err="1" smtClean="0"/>
              <a:t>hiệu</a:t>
            </a:r>
            <a:r>
              <a:rPr lang="en-US" sz="2400" dirty="0" smtClean="0"/>
              <a:t> ECG </a:t>
            </a:r>
            <a:r>
              <a:rPr lang="en-US" sz="2400" dirty="0" err="1" smtClean="0"/>
              <a:t>từ</a:t>
            </a:r>
            <a:r>
              <a:rPr lang="en-US" sz="2400" dirty="0" smtClean="0"/>
              <a:t> </a:t>
            </a:r>
            <a:r>
              <a:rPr lang="en-US" sz="2400" dirty="0" err="1" smtClean="0"/>
              <a:t>bệnh</a:t>
            </a:r>
            <a:r>
              <a:rPr lang="en-US" sz="2400" dirty="0" smtClean="0"/>
              <a:t> </a:t>
            </a:r>
            <a:r>
              <a:rPr lang="en-US" sz="2400" dirty="0" err="1" smtClean="0"/>
              <a:t>nhân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" r="-1"/>
          <a:stretch/>
        </p:blipFill>
        <p:spPr>
          <a:xfrm>
            <a:off x="152400" y="1274057"/>
            <a:ext cx="5807551" cy="36789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25584" y="4980815"/>
            <a:ext cx="5764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Dạng</a:t>
            </a:r>
            <a:r>
              <a:rPr lang="en-US" sz="2400" dirty="0" smtClean="0"/>
              <a:t> song </a:t>
            </a:r>
            <a:r>
              <a:rPr lang="en-US" sz="2400" dirty="0" err="1" smtClean="0"/>
              <a:t>của</a:t>
            </a:r>
            <a:r>
              <a:rPr lang="en-US" sz="2400" dirty="0" smtClean="0"/>
              <a:t> 12 </a:t>
            </a:r>
            <a:r>
              <a:rPr lang="en-US" sz="2400" dirty="0" err="1" smtClean="0"/>
              <a:t>dây</a:t>
            </a:r>
            <a:r>
              <a:rPr lang="en-US" sz="2400" dirty="0" smtClean="0"/>
              <a:t> </a:t>
            </a:r>
            <a:r>
              <a:rPr lang="en-US" sz="2400" dirty="0" err="1" smtClean="0"/>
              <a:t>điện</a:t>
            </a:r>
            <a:r>
              <a:rPr lang="en-US" sz="2400" dirty="0" smtClean="0"/>
              <a:t> </a:t>
            </a:r>
            <a:r>
              <a:rPr lang="en-US" sz="2400" dirty="0" err="1" smtClean="0"/>
              <a:t>cực</a:t>
            </a:r>
            <a:r>
              <a:rPr lang="en-US" sz="2400" dirty="0" smtClean="0"/>
              <a:t> ECG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-1" y="5672264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ym typeface="Wingdings" panose="05000000000000000000" pitchFamily="2" charset="2"/>
              </a:rPr>
              <a:t></a:t>
            </a:r>
            <a:r>
              <a:rPr lang="en-US" sz="2400" dirty="0" err="1" smtClean="0"/>
              <a:t>Tín</a:t>
            </a:r>
            <a:r>
              <a:rPr lang="en-US" sz="2400" dirty="0" smtClean="0"/>
              <a:t> </a:t>
            </a:r>
            <a:r>
              <a:rPr lang="en-US" sz="2400" dirty="0" err="1" smtClean="0"/>
              <a:t>hiệu</a:t>
            </a:r>
            <a:r>
              <a:rPr lang="en-US" sz="2400" dirty="0" smtClean="0"/>
              <a:t> ECG </a:t>
            </a:r>
            <a:r>
              <a:rPr lang="en-US" sz="2400" dirty="0" err="1" smtClean="0"/>
              <a:t>mang</a:t>
            </a:r>
            <a:r>
              <a:rPr lang="en-US" sz="2400" dirty="0" smtClean="0"/>
              <a:t> </a:t>
            </a:r>
            <a:r>
              <a:rPr lang="en-US" sz="2400" dirty="0" err="1" smtClean="0"/>
              <a:t>thông</a:t>
            </a:r>
            <a:r>
              <a:rPr lang="en-US" sz="2400" dirty="0" smtClean="0"/>
              <a:t> tin </a:t>
            </a:r>
            <a:r>
              <a:rPr lang="en-US" sz="2400" dirty="0" err="1" smtClean="0"/>
              <a:t>hoạt</a:t>
            </a:r>
            <a:r>
              <a:rPr lang="en-US" sz="2400" dirty="0" smtClean="0"/>
              <a:t> </a:t>
            </a:r>
            <a:r>
              <a:rPr lang="en-US" sz="2400" dirty="0" err="1" smtClean="0"/>
              <a:t>động</a:t>
            </a:r>
            <a:r>
              <a:rPr lang="en-US" sz="2400" dirty="0" smtClean="0"/>
              <a:t> </a:t>
            </a:r>
            <a:r>
              <a:rPr lang="en-US" sz="2400" dirty="0" err="1" smtClean="0"/>
              <a:t>của</a:t>
            </a:r>
            <a:r>
              <a:rPr lang="en-US" sz="2400" dirty="0" smtClean="0"/>
              <a:t> </a:t>
            </a:r>
            <a:r>
              <a:rPr lang="en-US" sz="2400" dirty="0" err="1" smtClean="0"/>
              <a:t>tim</a:t>
            </a:r>
            <a:r>
              <a:rPr lang="en-US" sz="2400" dirty="0" smtClean="0"/>
              <a:t>, </a:t>
            </a:r>
            <a:r>
              <a:rPr lang="en-US" sz="2400" dirty="0" err="1" smtClean="0"/>
              <a:t>giúp</a:t>
            </a:r>
            <a:r>
              <a:rPr lang="en-US" sz="2400" dirty="0" smtClean="0"/>
              <a:t> </a:t>
            </a:r>
            <a:r>
              <a:rPr lang="en-US" sz="2400" dirty="0" err="1" smtClean="0"/>
              <a:t>chẩm</a:t>
            </a:r>
            <a:r>
              <a:rPr lang="en-US" sz="2400" dirty="0" smtClean="0"/>
              <a:t> </a:t>
            </a:r>
            <a:r>
              <a:rPr lang="en-US" sz="2400" dirty="0" err="1" smtClean="0"/>
              <a:t>đoán</a:t>
            </a:r>
            <a:r>
              <a:rPr lang="en-US" sz="2400" dirty="0" smtClean="0"/>
              <a:t> </a:t>
            </a:r>
            <a:r>
              <a:rPr lang="en-US" sz="2400" dirty="0" err="1" smtClean="0"/>
              <a:t>các</a:t>
            </a:r>
            <a:r>
              <a:rPr lang="en-US" sz="2400" dirty="0" smtClean="0"/>
              <a:t> </a:t>
            </a:r>
            <a:r>
              <a:rPr lang="en-US" sz="2400" dirty="0" err="1" smtClean="0"/>
              <a:t>bệnh</a:t>
            </a:r>
            <a:r>
              <a:rPr lang="en-US" sz="2400" dirty="0" smtClean="0"/>
              <a:t> </a:t>
            </a:r>
            <a:r>
              <a:rPr lang="en-US" sz="2400" dirty="0" err="1" smtClean="0"/>
              <a:t>về</a:t>
            </a:r>
            <a:r>
              <a:rPr lang="en-US" sz="2400" dirty="0" smtClean="0"/>
              <a:t> </a:t>
            </a:r>
            <a:r>
              <a:rPr lang="en-US" sz="2400" dirty="0" err="1" smtClean="0"/>
              <a:t>tim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1274057"/>
            <a:ext cx="6443663" cy="374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31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642ABB0-ADEC-4C3D-9588-145BD0E91D5B}" type="datetime1">
              <a:rPr lang="en-US" smtClean="0"/>
              <a:pPr>
                <a:defRPr/>
              </a:pPr>
              <a:t>5/5/2018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14365E-9737-41A9-85DC-98A9F8E4E5D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7878" y="5390251"/>
            <a:ext cx="11790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Theo </a:t>
            </a:r>
            <a:r>
              <a:rPr lang="en-US" sz="2400" dirty="0" err="1" smtClean="0"/>
              <a:t>thống</a:t>
            </a:r>
            <a:r>
              <a:rPr lang="en-US" sz="2400" dirty="0" smtClean="0"/>
              <a:t> </a:t>
            </a:r>
            <a:r>
              <a:rPr lang="en-US" sz="2400" dirty="0" err="1" smtClean="0"/>
              <a:t>kê</a:t>
            </a:r>
            <a:r>
              <a:rPr lang="en-US" sz="2400" dirty="0" smtClean="0"/>
              <a:t> </a:t>
            </a:r>
            <a:r>
              <a:rPr lang="en-US" sz="2400" dirty="0" err="1" smtClean="0"/>
              <a:t>của</a:t>
            </a:r>
            <a:r>
              <a:rPr lang="en-US" sz="2400" dirty="0" smtClean="0"/>
              <a:t> </a:t>
            </a:r>
            <a:r>
              <a:rPr lang="en-US" sz="2400" dirty="0" err="1" smtClean="0"/>
              <a:t>tổ</a:t>
            </a:r>
            <a:r>
              <a:rPr lang="en-US" sz="2400" dirty="0" smtClean="0"/>
              <a:t> </a:t>
            </a:r>
            <a:r>
              <a:rPr lang="en-US" sz="2400" dirty="0" err="1" smtClean="0"/>
              <a:t>chức</a:t>
            </a:r>
            <a:r>
              <a:rPr lang="en-US" sz="2400" dirty="0" smtClean="0"/>
              <a:t> y </a:t>
            </a:r>
            <a:r>
              <a:rPr lang="en-US" sz="2400" dirty="0" err="1" smtClean="0"/>
              <a:t>thế</a:t>
            </a:r>
            <a:r>
              <a:rPr lang="en-US" sz="2400" dirty="0" smtClean="0"/>
              <a:t> </a:t>
            </a:r>
            <a:r>
              <a:rPr lang="en-US" sz="2400" dirty="0" err="1" smtClean="0"/>
              <a:t>giới</a:t>
            </a:r>
            <a:r>
              <a:rPr lang="en-US" sz="2400" dirty="0" smtClean="0"/>
              <a:t> </a:t>
            </a:r>
            <a:r>
              <a:rPr lang="en-US" sz="2400" dirty="0" err="1" smtClean="0"/>
              <a:t>hàng</a:t>
            </a:r>
            <a:r>
              <a:rPr lang="en-US" sz="2400" dirty="0" smtClean="0"/>
              <a:t> </a:t>
            </a:r>
            <a:r>
              <a:rPr lang="en-US" sz="2400" dirty="0" err="1" smtClean="0"/>
              <a:t>năm</a:t>
            </a:r>
            <a:r>
              <a:rPr lang="en-US" sz="2400" dirty="0" smtClean="0"/>
              <a:t> </a:t>
            </a:r>
            <a:r>
              <a:rPr lang="en-US" sz="2400" dirty="0" err="1" smtClean="0"/>
              <a:t>có</a:t>
            </a:r>
            <a:r>
              <a:rPr lang="en-US" sz="2400" dirty="0" smtClean="0"/>
              <a:t> 17.7 </a:t>
            </a:r>
            <a:r>
              <a:rPr lang="en-US" sz="2400" dirty="0" err="1" smtClean="0"/>
              <a:t>triệu</a:t>
            </a:r>
            <a:r>
              <a:rPr lang="en-US" sz="2400" dirty="0" smtClean="0"/>
              <a:t> </a:t>
            </a:r>
            <a:r>
              <a:rPr lang="en-US" sz="2400" dirty="0" err="1" smtClean="0"/>
              <a:t>người</a:t>
            </a:r>
            <a:r>
              <a:rPr lang="en-US" sz="2400" dirty="0" smtClean="0"/>
              <a:t> </a:t>
            </a:r>
            <a:r>
              <a:rPr lang="en-US" sz="2400" dirty="0" err="1" smtClean="0"/>
              <a:t>chết</a:t>
            </a:r>
            <a:r>
              <a:rPr lang="en-US" sz="2400" dirty="0" smtClean="0"/>
              <a:t> </a:t>
            </a:r>
            <a:r>
              <a:rPr lang="en-US" sz="2400" dirty="0" err="1" smtClean="0"/>
              <a:t>vì</a:t>
            </a:r>
            <a:r>
              <a:rPr lang="en-US" sz="2400" dirty="0" smtClean="0"/>
              <a:t> </a:t>
            </a:r>
            <a:r>
              <a:rPr lang="en-US" sz="2400" dirty="0" err="1" smtClean="0"/>
              <a:t>bệnh</a:t>
            </a:r>
            <a:r>
              <a:rPr lang="en-US" sz="2400" dirty="0" smtClean="0"/>
              <a:t> </a:t>
            </a:r>
            <a:r>
              <a:rPr lang="en-US" sz="2400" dirty="0" err="1" smtClean="0"/>
              <a:t>tim</a:t>
            </a:r>
            <a:r>
              <a:rPr lang="en-US" sz="2400" dirty="0" smtClean="0"/>
              <a:t> </a:t>
            </a:r>
            <a:r>
              <a:rPr lang="en-US" sz="2400" dirty="0" err="1" smtClean="0"/>
              <a:t>mạch</a:t>
            </a:r>
            <a:r>
              <a:rPr lang="en-US" sz="2400" dirty="0" smtClean="0"/>
              <a:t>, </a:t>
            </a:r>
            <a:r>
              <a:rPr lang="en-US" sz="2400" dirty="0" err="1" smtClean="0"/>
              <a:t>chiếm</a:t>
            </a:r>
            <a:r>
              <a:rPr lang="en-US" sz="2400" dirty="0" smtClean="0"/>
              <a:t> 31% </a:t>
            </a:r>
            <a:r>
              <a:rPr lang="en-US" sz="2400" dirty="0" err="1" smtClean="0"/>
              <a:t>trong</a:t>
            </a:r>
            <a:r>
              <a:rPr lang="en-US" sz="2400" dirty="0" smtClean="0"/>
              <a:t> </a:t>
            </a:r>
            <a:r>
              <a:rPr lang="en-US" sz="2400" dirty="0" err="1" smtClean="0"/>
              <a:t>tất</a:t>
            </a:r>
            <a:r>
              <a:rPr lang="en-US" sz="2400" dirty="0" smtClean="0"/>
              <a:t> </a:t>
            </a:r>
            <a:r>
              <a:rPr lang="en-US" sz="2400" dirty="0" err="1" smtClean="0"/>
              <a:t>cả</a:t>
            </a:r>
            <a:r>
              <a:rPr lang="en-US" sz="2400" dirty="0" smtClean="0"/>
              <a:t> </a:t>
            </a:r>
            <a:r>
              <a:rPr lang="en-US" sz="2400" dirty="0" err="1" smtClean="0"/>
              <a:t>các</a:t>
            </a:r>
            <a:r>
              <a:rPr lang="en-US" sz="2400" dirty="0" smtClean="0"/>
              <a:t> </a:t>
            </a:r>
            <a:r>
              <a:rPr lang="en-US" sz="2400" dirty="0" err="1" smtClean="0"/>
              <a:t>trường</a:t>
            </a:r>
            <a:r>
              <a:rPr lang="en-US" sz="2400" dirty="0" smtClean="0"/>
              <a:t> </a:t>
            </a:r>
            <a:r>
              <a:rPr lang="en-US" sz="2400" dirty="0" err="1" smtClean="0"/>
              <a:t>hợp</a:t>
            </a:r>
            <a:r>
              <a:rPr lang="en-US" sz="2400" dirty="0" smtClean="0"/>
              <a:t> </a:t>
            </a:r>
            <a:r>
              <a:rPr lang="en-US" sz="2400" dirty="0" err="1" smtClean="0"/>
              <a:t>tử</a:t>
            </a:r>
            <a:r>
              <a:rPr lang="en-US" sz="2400" dirty="0" smtClean="0"/>
              <a:t> </a:t>
            </a:r>
            <a:r>
              <a:rPr lang="en-US" sz="2400" dirty="0" err="1" smtClean="0"/>
              <a:t>vong</a:t>
            </a:r>
            <a:r>
              <a:rPr lang="en-US" sz="2400" dirty="0" smtClean="0"/>
              <a:t> </a:t>
            </a:r>
            <a:r>
              <a:rPr lang="en-US" sz="2400" dirty="0" err="1" smtClean="0"/>
              <a:t>trên</a:t>
            </a:r>
            <a:r>
              <a:rPr lang="en-US" sz="2400" dirty="0" smtClean="0"/>
              <a:t> </a:t>
            </a:r>
            <a:r>
              <a:rPr lang="en-US" sz="2400" dirty="0" err="1" smtClean="0"/>
              <a:t>toàn</a:t>
            </a:r>
            <a:r>
              <a:rPr lang="en-US" sz="2400" dirty="0" smtClean="0"/>
              <a:t> </a:t>
            </a:r>
            <a:r>
              <a:rPr lang="en-US" sz="2400" dirty="0" err="1" smtClean="0"/>
              <a:t>cầu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pic>
        <p:nvPicPr>
          <p:cNvPr id="13" name="Picture 2" descr="http://www.who.int/cardiovascular_diseases/17-million.jpg?ua=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1251954"/>
            <a:ext cx="4138298" cy="413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983550" y="6307564"/>
            <a:ext cx="87085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 smtClean="0"/>
              <a:t>Nguồn</a:t>
            </a:r>
            <a:r>
              <a:rPr lang="en-US" sz="2400" i="1" dirty="0" smtClean="0"/>
              <a:t>: http</a:t>
            </a:r>
            <a:r>
              <a:rPr lang="en-US" sz="2400" i="1" dirty="0"/>
              <a:t>://</a:t>
            </a:r>
            <a:r>
              <a:rPr lang="en-US" sz="2400" i="1" dirty="0" err="1" smtClean="0"/>
              <a:t>www.who.int</a:t>
            </a:r>
            <a:r>
              <a:rPr lang="en-US" sz="2400" i="1" dirty="0" smtClean="0"/>
              <a:t>/</a:t>
            </a:r>
            <a:r>
              <a:rPr lang="en-US" sz="2400" i="1" dirty="0" err="1" smtClean="0"/>
              <a:t>cardiovascular_diseases</a:t>
            </a:r>
            <a:r>
              <a:rPr lang="en-US" sz="2400" i="1" dirty="0" smtClean="0"/>
              <a:t>/</a:t>
            </a:r>
            <a:r>
              <a:rPr lang="en-US" sz="2400" i="1" dirty="0" err="1" smtClean="0"/>
              <a:t>en</a:t>
            </a:r>
            <a:r>
              <a:rPr lang="en-US" sz="2400" i="1" dirty="0"/>
              <a:t>/</a:t>
            </a:r>
          </a:p>
          <a:p>
            <a:pPr algn="ctr"/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7500" y="1251954"/>
            <a:ext cx="5922508" cy="4140514"/>
          </a:xfrm>
          <a:prstGeom prst="rect">
            <a:avLst/>
          </a:prstGeom>
        </p:spPr>
      </p:pic>
      <p:sp>
        <p:nvSpPr>
          <p:cNvPr id="16" name="Title 8"/>
          <p:cNvSpPr txBox="1">
            <a:spLocks/>
          </p:cNvSpPr>
          <p:nvPr/>
        </p:nvSpPr>
        <p:spPr bwMode="gray">
          <a:xfrm>
            <a:off x="1524000" y="278296"/>
            <a:ext cx="8267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1106EC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ts val="0"/>
              </a:spcBef>
            </a:pPr>
            <a:r>
              <a:rPr lang="en-US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lựa</a:t>
            </a:r>
            <a:r>
              <a:rPr lang="en-US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endParaRPr lang="en-US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58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642ABB0-ADEC-4C3D-9588-145BD0E91D5B}" type="datetime1">
              <a:rPr lang="en-US" smtClean="0"/>
              <a:pPr>
                <a:defRPr/>
              </a:pPr>
              <a:t>5/5/2018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14365E-9737-41A9-85DC-98A9F8E4E5D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016000" y="1946209"/>
            <a:ext cx="2743200" cy="205740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             </a:t>
            </a:r>
            <a:endParaRPr lang="en-US" sz="1800" dirty="0"/>
          </a:p>
        </p:txBody>
      </p:sp>
      <p:sp>
        <p:nvSpPr>
          <p:cNvPr id="8" name="Title 1"/>
          <p:cNvSpPr txBox="1">
            <a:spLocks/>
          </p:cNvSpPr>
          <p:nvPr/>
        </p:nvSpPr>
        <p:spPr bwMode="gray">
          <a:xfrm>
            <a:off x="3962400" y="1992354"/>
            <a:ext cx="7823200" cy="1970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7200" kern="0" smtClean="0"/>
              <a:t>PHƯƠNG PHÁP THỰC HIỆN</a:t>
            </a:r>
            <a:endParaRPr lang="en-US" sz="7200" kern="0" dirty="0"/>
          </a:p>
        </p:txBody>
      </p:sp>
      <p:sp>
        <p:nvSpPr>
          <p:cNvPr id="9" name="TextBox 8"/>
          <p:cNvSpPr txBox="1"/>
          <p:nvPr/>
        </p:nvSpPr>
        <p:spPr>
          <a:xfrm>
            <a:off x="1624974" y="1620692"/>
            <a:ext cx="12192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0" b="1" dirty="0">
                <a:solidFill>
                  <a:schemeClr val="bg1">
                    <a:alpha val="40000"/>
                  </a:schemeClr>
                </a:solidFill>
              </a:rPr>
              <a:t>2</a:t>
            </a:r>
            <a:endParaRPr lang="en-US" sz="17000" b="1" dirty="0">
              <a:solidFill>
                <a:schemeClr val="bg1">
                  <a:alpha val="40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 Placeholder 4"/>
          <p:cNvSpPr txBox="1">
            <a:spLocks/>
          </p:cNvSpPr>
          <p:nvPr/>
        </p:nvSpPr>
        <p:spPr bwMode="auto">
          <a:xfrm>
            <a:off x="5893333" y="4329126"/>
            <a:ext cx="10442496" cy="37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40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Biến</a:t>
            </a:r>
            <a:r>
              <a:rPr lang="en-US" sz="2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240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đổi</a:t>
            </a:r>
            <a:r>
              <a:rPr lang="en-US" sz="2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wavelet </a:t>
            </a:r>
            <a:r>
              <a:rPr lang="en-US" sz="240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rời</a:t>
            </a:r>
            <a:r>
              <a:rPr lang="en-US" sz="2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240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rạc</a:t>
            </a:r>
            <a:r>
              <a:rPr lang="en-US" sz="2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</a:p>
          <a:p>
            <a:pPr>
              <a:spcBef>
                <a:spcPts val="0"/>
              </a:spcBef>
            </a:pPr>
            <a:r>
              <a:rPr lang="en-US" sz="240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Phân</a:t>
            </a:r>
            <a:r>
              <a:rPr lang="en-US" sz="2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240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tích</a:t>
            </a:r>
            <a:r>
              <a:rPr lang="en-US" sz="2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240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thành</a:t>
            </a:r>
            <a:r>
              <a:rPr lang="en-US" sz="2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240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phần</a:t>
            </a:r>
            <a:r>
              <a:rPr lang="en-US" sz="2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240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chính</a:t>
            </a:r>
            <a:r>
              <a:rPr lang="en-US" sz="2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</a:p>
          <a:p>
            <a:pPr>
              <a:spcBef>
                <a:spcPts val="0"/>
              </a:spcBef>
            </a:pPr>
            <a:r>
              <a:rPr lang="en-US" sz="2400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G</a:t>
            </a:r>
            <a:r>
              <a:rPr lang="en-US" sz="240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iảm</a:t>
            </a:r>
            <a:r>
              <a:rPr lang="en-US" sz="2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240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chiều</a:t>
            </a:r>
            <a:r>
              <a:rPr lang="en-US" sz="2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240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dữ</a:t>
            </a:r>
            <a:r>
              <a:rPr lang="en-US" sz="2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240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liệu</a:t>
            </a:r>
            <a:r>
              <a:rPr lang="en-US" sz="2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</a:p>
          <a:p>
            <a:pPr>
              <a:spcBef>
                <a:spcPts val="0"/>
              </a:spcBef>
            </a:pPr>
            <a:r>
              <a:rPr lang="en-US" sz="240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Học</a:t>
            </a:r>
            <a:r>
              <a:rPr lang="en-US" sz="2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240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tập</a:t>
            </a:r>
            <a:r>
              <a:rPr lang="en-US" sz="2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240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chuyển</a:t>
            </a:r>
            <a:r>
              <a:rPr lang="en-US" sz="2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240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đổi</a:t>
            </a:r>
            <a:r>
              <a:rPr lang="en-US" sz="2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  <a:p>
            <a:pPr>
              <a:spcBef>
                <a:spcPts val="0"/>
              </a:spcBef>
            </a:pPr>
            <a:r>
              <a:rPr lang="en-US" sz="24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Neural Network</a:t>
            </a:r>
            <a:endParaRPr lang="en-US" sz="24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16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1. </a:t>
            </a:r>
            <a:r>
              <a:rPr lang="en-US" b="1" dirty="0" err="1" smtClean="0"/>
              <a:t>Sơ</a:t>
            </a:r>
            <a:r>
              <a:rPr lang="en-US" b="1" dirty="0" smtClean="0"/>
              <a:t> </a:t>
            </a:r>
            <a:r>
              <a:rPr lang="en-US" b="1" dirty="0" err="1" smtClean="0"/>
              <a:t>đồ</a:t>
            </a:r>
            <a:r>
              <a:rPr lang="en-US" b="1" dirty="0" smtClean="0"/>
              <a:t> </a:t>
            </a:r>
            <a:r>
              <a:rPr lang="en-US" b="1" dirty="0" err="1" smtClean="0"/>
              <a:t>khối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642ABB0-ADEC-4C3D-9588-145BD0E91D5B}" type="datetime1">
              <a:rPr lang="en-US" smtClean="0"/>
              <a:pPr>
                <a:defRPr/>
              </a:pPr>
              <a:t>5/5/2018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14365E-9737-41A9-85DC-98A9F8E4E5D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9031952"/>
              </p:ext>
            </p:extLst>
          </p:nvPr>
        </p:nvGraphicFramePr>
        <p:xfrm>
          <a:off x="2152650" y="1329677"/>
          <a:ext cx="7651750" cy="4907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92" name="Visio" r:id="rId4" imgW="7985902" imgH="5090050" progId="Visio.Drawing.15">
                  <p:embed/>
                </p:oleObj>
              </mc:Choice>
              <mc:Fallback>
                <p:oleObj name="Visio" r:id="rId4" imgW="7985902" imgH="5090050" progId="Visio.Drawing.15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2650" y="1329677"/>
                        <a:ext cx="7651750" cy="490727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863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2. Chuẩn bị dữ liệu 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642ABB0-ADEC-4C3D-9588-145BD0E91D5B}" type="datetime1">
              <a:rPr lang="en-US" smtClean="0"/>
              <a:pPr>
                <a:defRPr/>
              </a:pPr>
              <a:t>5/5/2018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14365E-9737-41A9-85DC-98A9F8E4E5D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98" y="1101089"/>
            <a:ext cx="6776402" cy="431990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6896100" y="1428432"/>
            <a:ext cx="515005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algn="just"/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ECG </a:t>
            </a:r>
            <a:r>
              <a:rPr lang="en-US"/>
              <a:t>MIT-BIH </a:t>
            </a:r>
            <a:r>
              <a:rPr lang="en-US" smtClean="0"/>
              <a:t>Arrhythmia tải từ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err="1"/>
              <a:t>liệu</a:t>
            </a:r>
            <a:r>
              <a:rPr lang="en-US"/>
              <a:t> </a:t>
            </a:r>
            <a:r>
              <a:rPr lang="en-US" smtClean="0"/>
              <a:t>physionet.</a:t>
            </a:r>
          </a:p>
          <a:p>
            <a:pPr algn="just"/>
            <a:r>
              <a:rPr lang="en-US" smtClean="0"/>
              <a:t>Format MIT (*.dat,*.hea,*.atr)</a:t>
            </a:r>
          </a:p>
          <a:p>
            <a:pPr algn="just"/>
            <a:r>
              <a:rPr lang="en-US" smtClean="0"/>
              <a:t>MATLAB-R2017a-64bit</a:t>
            </a:r>
          </a:p>
          <a:p>
            <a:pPr algn="just"/>
            <a:r>
              <a:rPr lang="en-US"/>
              <a:t>Dùng hộp công cụ tích </a:t>
            </a:r>
            <a:r>
              <a:rPr lang="en-US" smtClean="0"/>
              <a:t>hợp</a:t>
            </a:r>
          </a:p>
          <a:p>
            <a:pPr algn="just"/>
            <a:r>
              <a:rPr lang="en-US" smtClean="0"/>
              <a:t>“wfdb-app-toolbox-0-9-10”</a:t>
            </a:r>
            <a:endParaRPr lang="en-US" kern="0" dirty="0" smtClean="0"/>
          </a:p>
          <a:p>
            <a:pPr algn="just"/>
            <a:endParaRPr lang="en-US" sz="2000" kern="0" dirty="0"/>
          </a:p>
        </p:txBody>
      </p:sp>
      <p:sp>
        <p:nvSpPr>
          <p:cNvPr id="11" name="TextBox 10"/>
          <p:cNvSpPr txBox="1"/>
          <p:nvPr/>
        </p:nvSpPr>
        <p:spPr>
          <a:xfrm>
            <a:off x="119698" y="5420994"/>
            <a:ext cx="6477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Gói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cụ</a:t>
            </a:r>
            <a:r>
              <a:rPr lang="en-US" sz="2400" dirty="0"/>
              <a:t> </a:t>
            </a:r>
            <a:r>
              <a:rPr lang="en-US" sz="2400" dirty="0" err="1"/>
              <a:t>xử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tín</a:t>
            </a:r>
            <a:r>
              <a:rPr lang="en-US" sz="2400" dirty="0"/>
              <a:t> </a:t>
            </a:r>
            <a:r>
              <a:rPr lang="en-US" sz="2400" dirty="0" err="1"/>
              <a:t>hiệu</a:t>
            </a:r>
            <a:r>
              <a:rPr lang="en-US" sz="2400" dirty="0"/>
              <a:t> </a:t>
            </a:r>
            <a:r>
              <a:rPr lang="en-US" sz="2400" dirty="0" err="1"/>
              <a:t>điện</a:t>
            </a:r>
            <a:r>
              <a:rPr lang="en-US" sz="2400" dirty="0"/>
              <a:t> </a:t>
            </a:r>
            <a:r>
              <a:rPr lang="en-US" sz="2400" dirty="0" err="1"/>
              <a:t>tim</a:t>
            </a:r>
            <a:r>
              <a:rPr lang="en-US" sz="2400" dirty="0"/>
              <a:t> ECG </a:t>
            </a:r>
            <a:endParaRPr lang="en-US" sz="2400" dirty="0" smtClean="0"/>
          </a:p>
          <a:p>
            <a:pPr algn="ctr"/>
            <a:r>
              <a:rPr lang="en-US" sz="2400" dirty="0" smtClean="0"/>
              <a:t>“</a:t>
            </a:r>
            <a:r>
              <a:rPr lang="en-US" sz="2400" dirty="0"/>
              <a:t>wfdb-app-toolbox-0-9-10”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2461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</a:t>
            </a:r>
            <a:r>
              <a:rPr lang="en-US" dirty="0" err="1" smtClean="0"/>
              <a:t>Tách</a:t>
            </a:r>
            <a:r>
              <a:rPr lang="en-US" dirty="0" smtClean="0"/>
              <a:t> </a:t>
            </a:r>
            <a:r>
              <a:rPr lang="en-US" dirty="0" err="1" smtClean="0"/>
              <a:t>từng</a:t>
            </a:r>
            <a:r>
              <a:rPr lang="en-US" dirty="0" smtClean="0"/>
              <a:t> </a:t>
            </a:r>
            <a:r>
              <a:rPr lang="en-US" dirty="0" err="1" smtClean="0"/>
              <a:t>nhịp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642ABB0-ADEC-4C3D-9588-145BD0E91D5B}" type="datetime1">
              <a:rPr lang="en-US" smtClean="0"/>
              <a:pPr>
                <a:defRPr/>
              </a:pPr>
              <a:t>5/5/2018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14365E-9737-41A9-85DC-98A9F8E4E5D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0" y="577272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dạng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tín</a:t>
            </a:r>
            <a:r>
              <a:rPr lang="en-US" sz="2400" dirty="0"/>
              <a:t> </a:t>
            </a:r>
            <a:r>
              <a:rPr lang="en-US" sz="2400" dirty="0" err="1"/>
              <a:t>hiệu</a:t>
            </a:r>
            <a:r>
              <a:rPr lang="en-US" sz="2400" dirty="0"/>
              <a:t> </a:t>
            </a:r>
            <a:r>
              <a:rPr lang="en-US" sz="2400" dirty="0" smtClean="0"/>
              <a:t>ECG </a:t>
            </a:r>
            <a:r>
              <a:rPr lang="en-US" sz="2400" dirty="0" err="1"/>
              <a:t>sau</a:t>
            </a:r>
            <a:r>
              <a:rPr lang="en-US" sz="2400" dirty="0"/>
              <a:t> </a:t>
            </a:r>
            <a:r>
              <a:rPr lang="en-US" sz="2400" dirty="0" err="1"/>
              <a:t>khi</a:t>
            </a:r>
            <a:r>
              <a:rPr lang="en-US" sz="2400" dirty="0"/>
              <a:t> </a:t>
            </a:r>
            <a:r>
              <a:rPr lang="en-US" sz="2400" dirty="0" err="1"/>
              <a:t>đã</a:t>
            </a:r>
            <a:r>
              <a:rPr lang="en-US" sz="2400" dirty="0"/>
              <a:t> </a:t>
            </a:r>
            <a:r>
              <a:rPr lang="en-US" sz="2400" dirty="0" err="1"/>
              <a:t>tách</a:t>
            </a:r>
            <a:r>
              <a:rPr lang="en-US" sz="2400" dirty="0"/>
              <a:t> </a:t>
            </a:r>
            <a:r>
              <a:rPr lang="en-US" sz="2400" dirty="0" err="1"/>
              <a:t>ra</a:t>
            </a:r>
            <a:r>
              <a:rPr lang="en-US" sz="2400" dirty="0"/>
              <a:t> </a:t>
            </a:r>
            <a:r>
              <a:rPr lang="en-US" sz="2400" dirty="0" err="1"/>
              <a:t>từng</a:t>
            </a:r>
            <a:r>
              <a:rPr lang="en-US" sz="2400" dirty="0"/>
              <a:t> </a:t>
            </a:r>
            <a:r>
              <a:rPr lang="en-US" sz="2400" dirty="0" err="1"/>
              <a:t>nhịp</a:t>
            </a:r>
            <a:r>
              <a:rPr lang="en-US" sz="2400" dirty="0"/>
              <a:t> </a:t>
            </a:r>
            <a:r>
              <a:rPr lang="en-US" sz="2400" dirty="0" err="1"/>
              <a:t>gồm</a:t>
            </a:r>
            <a:r>
              <a:rPr lang="en-US" sz="2400" dirty="0"/>
              <a:t> 200 </a:t>
            </a:r>
            <a:r>
              <a:rPr lang="en-US" sz="2400" dirty="0" err="1"/>
              <a:t>mẫu</a:t>
            </a:r>
            <a:r>
              <a:rPr lang="en-US" sz="2400" dirty="0"/>
              <a:t> </a:t>
            </a:r>
            <a:r>
              <a:rPr lang="en-US" sz="2400" dirty="0" err="1"/>
              <a:t>tín</a:t>
            </a:r>
            <a:r>
              <a:rPr lang="en-US" sz="2400" dirty="0"/>
              <a:t> </a:t>
            </a:r>
            <a:r>
              <a:rPr lang="en-US" sz="2400" dirty="0" err="1"/>
              <a:t>hiệu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1815"/>
          <a:stretch/>
        </p:blipFill>
        <p:spPr>
          <a:xfrm>
            <a:off x="0" y="1251857"/>
            <a:ext cx="12192000" cy="462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60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CHIẾN LƯỢC PHÁT TRIỂN KHOA CƠ KHÍ CHẾ TẠO MÁY GIAI ĐOẠN 2010-2015 VÀ ĐỊNH HƯỚNG ĐẾN 2020&amp;quot;&quot;/&gt;&lt;property id=&quot;20307&quot; value=&quot;256&quot;/&gt;&lt;/object&gt;&lt;object type=&quot;3&quot; unique_id=&quot;10005&quot;&gt;&lt;property id=&quot;20148&quot; value=&quot;5&quot;/&gt;&lt;property id=&quot;20300&quot; value=&quot;Slide 3&quot;/&gt;&lt;property id=&quot;20307&quot; value=&quot;292&quot;/&gt;&lt;/object&gt;&lt;object type=&quot;3&quot; unique_id=&quot;10006&quot;&gt;&lt;property id=&quot;20148&quot; value=&quot;5&quot;/&gt;&lt;property id=&quot;20300&quot; value=&quot;Slide 4 - &amp;quot;CƠ SỞ XÂY DỰNG CHIẾN LƯỢC ĐẾN 2015&amp;quot;&quot;/&gt;&lt;property id=&quot;20307&quot; value=&quot;285&quot;/&gt;&lt;/object&gt;&lt;object type=&quot;3&quot; unique_id=&quot;10007&quot;&gt;&lt;property id=&quot;20148&quot; value=&quot;5&quot;/&gt;&lt;property id=&quot;20300&quot; value=&quot;Slide 6 - &amp;quot;HIỆN TRẠNG KHOA CKM ĐẾN 2009&amp;quot;&quot;/&gt;&lt;property id=&quot;20307&quot; value=&quot;393&quot;/&gt;&lt;/object&gt;&lt;object type=&quot;3&quot; unique_id=&quot;10008&quot;&gt;&lt;property id=&quot;20148&quot; value=&quot;5&quot;/&gt;&lt;property id=&quot;20300&quot; value=&quot;Slide 7 - &amp;quot;NGÀNH NGHỀ ĐÀO TẠO CỦA KHOA CKM&amp;quot;&quot;/&gt;&lt;property id=&quot;20307&quot; value=&quot;394&quot;/&gt;&lt;/object&gt;&lt;object type=&quot;3&quot; unique_id=&quot;10009&quot;&gt;&lt;property id=&quot;20148&quot; value=&quot;5&quot;/&gt;&lt;property id=&quot;20300&quot; value=&quot;Slide 8 - &amp;quot;NHỮNG MẶT MẠNH&amp;quot;&quot;/&gt;&lt;property id=&quot;20307&quot; value=&quot;395&quot;/&gt;&lt;/object&gt;&lt;object type=&quot;3&quot; unique_id=&quot;10032&quot;&gt;&lt;property id=&quot;20148&quot; value=&quot;5&quot;/&gt;&lt;property id=&quot;20300&quot; value=&quot;Slide 26 - &amp;quot;KẾT THÚC&amp;quot;&quot;/&gt;&lt;property id=&quot;20307&quot; value=&quot;416&quot;/&gt;&lt;/object&gt;&lt;object type=&quot;3&quot; unique_id=&quot;10250&quot;&gt;&lt;property id=&quot;20148&quot; value=&quot;5&quot;/&gt;&lt;property id=&quot;20300&quot; value=&quot;Slide 2 - &amp;quot;CHÀO MỪNG&amp;quot;&quot;/&gt;&lt;property id=&quot;20307&quot; value=&quot;418&quot;/&gt;&lt;/object&gt;&lt;object type=&quot;3&quot; unique_id=&quot;10347&quot;&gt;&lt;property id=&quot;20148&quot; value=&quot;5&quot;/&gt;&lt;property id=&quot;20300&quot; value=&quot;Slide 9 - &amp;quot;NHỮNG MẶT YẾU&amp;quot;&quot;/&gt;&lt;property id=&quot;20307&quot; value=&quot;419&quot;/&gt;&lt;/object&gt;&lt;object type=&quot;3&quot; unique_id=&quot;10612&quot;&gt;&lt;property id=&quot;20148&quot; value=&quot;5&quot;/&gt;&lt;property id=&quot;20300&quot; value=&quot;Slide 5&quot;/&gt;&lt;property id=&quot;20307&quot; value=&quot;421&quot;/&gt;&lt;/object&gt;&lt;object type=&quot;3&quot; unique_id=&quot;10613&quot;&gt;&lt;property id=&quot;20148&quot; value=&quot;5&quot;/&gt;&lt;property id=&quot;20300&quot; value=&quot;Slide 10 - &amp;quot;TỰ ĐÁNH GIÁ&amp;quot;&quot;/&gt;&lt;property id=&quot;20307&quot; value=&quot;420&quot;/&gt;&lt;/object&gt;&lt;object type=&quot;3&quot; unique_id=&quot;10614&quot;&gt;&lt;property id=&quot;20148&quot; value=&quot;5&quot;/&gt;&lt;property id=&quot;20300&quot; value=&quot;Slide 11&quot;/&gt;&lt;property id=&quot;20307&quot; value=&quot;422&quot;/&gt;&lt;/object&gt;&lt;object type=&quot;3&quot; unique_id=&quot;10615&quot;&gt;&lt;property id=&quot;20148&quot; value=&quot;5&quot;/&gt;&lt;property id=&quot;20300&quot; value=&quot;Slide 12 - &amp;quot;TẦM NHÌN&amp;quot;&quot;/&gt;&lt;property id=&quot;20307&quot; value=&quot;423&quot;/&gt;&lt;/object&gt;&lt;object type=&quot;3&quot; unique_id=&quot;10616&quot;&gt;&lt;property id=&quot;20148&quot; value=&quot;5&quot;/&gt;&lt;property id=&quot;20300&quot; value=&quot;Slide 13 - &amp;quot;SỨ MẠNG&amp;quot;&quot;/&gt;&lt;property id=&quot;20307&quot; value=&quot;424&quot;/&gt;&lt;/object&gt;&lt;object type=&quot;3&quot; unique_id=&quot;10719&quot;&gt;&lt;property id=&quot;20148&quot; value=&quot;5&quot;/&gt;&lt;property id=&quot;20300&quot; value=&quot;Slide 14&quot;/&gt;&lt;property id=&quot;20307&quot; value=&quot;425&quot;/&gt;&lt;/object&gt;&lt;object type=&quot;3&quot; unique_id=&quot;10720&quot;&gt;&lt;property id=&quot;20148&quot; value=&quot;5&quot;/&gt;&lt;property id=&quot;20300&quot; value=&quot;Slide 15 - &amp;quot;CÁC CHỈ TIÊU CHÍNH&amp;quot;&quot;/&gt;&lt;property id=&quot;20307&quot; value=&quot;426&quot;/&gt;&lt;/object&gt;&lt;object type=&quot;3&quot; unique_id=&quot;10901&quot;&gt;&lt;property id=&quot;20148&quot; value=&quot;5&quot;/&gt;&lt;property id=&quot;20300&quot; value=&quot;Slide 16 - &amp;quot;VỀ ĐÀO TẠO&amp;quot;&quot;/&gt;&lt;property id=&quot;20307&quot; value=&quot;427&quot;/&gt;&lt;/object&gt;&lt;object type=&quot;3&quot; unique_id=&quot;10902&quot;&gt;&lt;property id=&quot;20148&quot; value=&quot;5&quot;/&gt;&lt;property id=&quot;20300&quot; value=&quot;Slide 17 - &amp;quot;CÁC CHUYÊN NGÀNH SẼ MỞ ĐẾN NĂM 2015&amp;quot;&quot;/&gt;&lt;property id=&quot;20307&quot; value=&quot;428&quot;/&gt;&lt;/object&gt;&lt;object type=&quot;3&quot; unique_id=&quot;10903&quot;&gt;&lt;property id=&quot;20148&quot; value=&quot;5&quot;/&gt;&lt;property id=&quot;20300&quot; value=&quot;Slide 18 - &amp;quot;VỀ PHÁT TRIỂN CƠ CẤU &amp;amp; NGUỒN NHÂN LỰC&amp;quot;&quot;/&gt;&lt;property id=&quot;20307&quot; value=&quot;429&quot;/&gt;&lt;/object&gt;&lt;object type=&quot;3&quot; unique_id=&quot;10904&quot;&gt;&lt;property id=&quot;20148&quot; value=&quot;5&quot;/&gt;&lt;property id=&quot;20300&quot; value=&quot;Slide 19 - &amp;quot;DỰ KIẾN QUI HOẠCH ĐỘI NGŨ&amp;quot;&quot;/&gt;&lt;property id=&quot;20307&quot; value=&quot;430&quot;/&gt;&lt;/object&gt;&lt;object type=&quot;3&quot; unique_id=&quot;10905&quot;&gt;&lt;property id=&quot;20148&quot; value=&quot;5&quot;/&gt;&lt;property id=&quot;20300&quot; value=&quot;Slide 20 - &amp;quot;VỀ NCKH VÀ PHÁT TRIỂN CÔNG NGHỆ&amp;quot;&quot;/&gt;&lt;property id=&quot;20307&quot; value=&quot;431&quot;/&gt;&lt;/object&gt;&lt;object type=&quot;3&quot; unique_id=&quot;10906&quot;&gt;&lt;property id=&quot;20148&quot; value=&quot;5&quot;/&gt;&lt;property id=&quot;20300&quot; value=&quot;Slide 21 - &amp;quot;VỀ HỢP TÁC QUỐC TẾ &amp;amp; QUAN HỆ DOANH NGHIỆP&amp;quot;&quot;/&gt;&lt;property id=&quot;20307&quot; value=&quot;432&quot;/&gt;&lt;/object&gt;&lt;object type=&quot;3&quot; unique_id=&quot;11027&quot;&gt;&lt;property id=&quot;20148&quot; value=&quot;5&quot;/&gt;&lt;property id=&quot;20300&quot; value=&quot;Slide 23&quot;/&gt;&lt;property id=&quot;20307&quot; value=&quot;433&quot;/&gt;&lt;/object&gt;&lt;object type=&quot;3&quot; unique_id=&quot;11028&quot;&gt;&lt;property id=&quot;20148&quot; value=&quot;5&quot;/&gt;&lt;property id=&quot;20300&quot; value=&quot;Slide 24 - &amp;quot;KẾT LUẬN&amp;quot;&quot;/&gt;&lt;property id=&quot;20307&quot; value=&quot;434&quot;/&gt;&lt;/object&gt;&lt;object type=&quot;3&quot; unique_id=&quot;11029&quot;&gt;&lt;property id=&quot;20148&quot; value=&quot;5&quot;/&gt;&lt;property id=&quot;20300&quot; value=&quot;Slide 25 - &amp;quot;CHÚC MỪNG &amp;amp; TẠM BIỆT&amp;quot;&quot;/&gt;&lt;property id=&quot;20307&quot; value=&quot;435&quot;/&gt;&lt;/object&gt;&lt;object type=&quot;3&quot; unique_id=&quot;11057&quot;&gt;&lt;property id=&quot;20148&quot; value=&quot;5&quot;/&gt;&lt;property id=&quot;20300&quot; value=&quot;Slide 22 - &amp;quot;PHÒNG THÍ NGHIỆM &amp;amp; KINH PHÍ DỰ KIẾN&amp;quot;&quot;/&gt;&lt;property id=&quot;20307&quot; value=&quot;436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cdb2004193l">
  <a:themeElements>
    <a:clrScheme name="cdb2004193l 3">
      <a:dk1>
        <a:srgbClr val="0E3558"/>
      </a:dk1>
      <a:lt1>
        <a:srgbClr val="FFFFFF"/>
      </a:lt1>
      <a:dk2>
        <a:srgbClr val="006699"/>
      </a:dk2>
      <a:lt2>
        <a:srgbClr val="969696"/>
      </a:lt2>
      <a:accent1>
        <a:srgbClr val="3B86CB"/>
      </a:accent1>
      <a:accent2>
        <a:srgbClr val="5CB68D"/>
      </a:accent2>
      <a:accent3>
        <a:srgbClr val="FFFFFF"/>
      </a:accent3>
      <a:accent4>
        <a:srgbClr val="0A2C4A"/>
      </a:accent4>
      <a:accent5>
        <a:srgbClr val="AFC3E2"/>
      </a:accent5>
      <a:accent6>
        <a:srgbClr val="53A57F"/>
      </a:accent6>
      <a:hlink>
        <a:srgbClr val="CC3300"/>
      </a:hlink>
      <a:folHlink>
        <a:srgbClr val="333399"/>
      </a:folHlink>
    </a:clrScheme>
    <a:fontScheme name="cdb2004193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db2004193l 1">
        <a:dk1>
          <a:srgbClr val="132767"/>
        </a:dk1>
        <a:lt1>
          <a:srgbClr val="FFFFFF"/>
        </a:lt1>
        <a:dk2>
          <a:srgbClr val="184BB2"/>
        </a:dk2>
        <a:lt2>
          <a:srgbClr val="C0C0C0"/>
        </a:lt2>
        <a:accent1>
          <a:srgbClr val="22A2E2"/>
        </a:accent1>
        <a:accent2>
          <a:srgbClr val="81CFEB"/>
        </a:accent2>
        <a:accent3>
          <a:srgbClr val="FFFFFF"/>
        </a:accent3>
        <a:accent4>
          <a:srgbClr val="0E2057"/>
        </a:accent4>
        <a:accent5>
          <a:srgbClr val="ABCEEE"/>
        </a:accent5>
        <a:accent6>
          <a:srgbClr val="74BBD5"/>
        </a:accent6>
        <a:hlink>
          <a:srgbClr val="55ABA9"/>
        </a:hlink>
        <a:folHlink>
          <a:srgbClr val="DCCA4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b2004193l 2">
        <a:dk1>
          <a:srgbClr val="37175B"/>
        </a:dk1>
        <a:lt1>
          <a:srgbClr val="FFFFFF"/>
        </a:lt1>
        <a:dk2>
          <a:srgbClr val="754ECC"/>
        </a:dk2>
        <a:lt2>
          <a:srgbClr val="C0C0C0"/>
        </a:lt2>
        <a:accent1>
          <a:srgbClr val="869EEC"/>
        </a:accent1>
        <a:accent2>
          <a:srgbClr val="EFA441"/>
        </a:accent2>
        <a:accent3>
          <a:srgbClr val="FFFFFF"/>
        </a:accent3>
        <a:accent4>
          <a:srgbClr val="2D124C"/>
        </a:accent4>
        <a:accent5>
          <a:srgbClr val="C3CCF4"/>
        </a:accent5>
        <a:accent6>
          <a:srgbClr val="D9943A"/>
        </a:accent6>
        <a:hlink>
          <a:srgbClr val="33835F"/>
        </a:hlink>
        <a:folHlink>
          <a:srgbClr val="AAC85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b2004193l 3">
        <a:dk1>
          <a:srgbClr val="0E3558"/>
        </a:dk1>
        <a:lt1>
          <a:srgbClr val="FFFFFF"/>
        </a:lt1>
        <a:dk2>
          <a:srgbClr val="006699"/>
        </a:dk2>
        <a:lt2>
          <a:srgbClr val="969696"/>
        </a:lt2>
        <a:accent1>
          <a:srgbClr val="3B86CB"/>
        </a:accent1>
        <a:accent2>
          <a:srgbClr val="5CB68D"/>
        </a:accent2>
        <a:accent3>
          <a:srgbClr val="FFFFFF"/>
        </a:accent3>
        <a:accent4>
          <a:srgbClr val="0A2C4A"/>
        </a:accent4>
        <a:accent5>
          <a:srgbClr val="AFC3E2"/>
        </a:accent5>
        <a:accent6>
          <a:srgbClr val="53A57F"/>
        </a:accent6>
        <a:hlink>
          <a:srgbClr val="CC3300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cdb2004193l</Template>
  <TotalTime>6821</TotalTime>
  <Words>2159</Words>
  <Application>Microsoft Office PowerPoint</Application>
  <PresentationFormat>Widescreen</PresentationFormat>
  <Paragraphs>465</Paragraphs>
  <Slides>28</Slides>
  <Notes>23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Times New Roman</vt:lpstr>
      <vt:lpstr>Wingdings</vt:lpstr>
      <vt:lpstr>cdb2004193l</vt:lpstr>
      <vt:lpstr>Bitmap Image</vt:lpstr>
      <vt:lpstr>Visio</vt:lpstr>
      <vt:lpstr>BẢO VỆ LUẬN VĂN THẠC SĨ:  ứng dụng phương pháp học Tập chuyển đổi trong nhận diện bệnh tim</vt:lpstr>
      <vt:lpstr>NỘI DUNG</vt:lpstr>
      <vt:lpstr>PowerPoint Presentation</vt:lpstr>
      <vt:lpstr>1. Thông tin chung về ECG</vt:lpstr>
      <vt:lpstr>PowerPoint Presentation</vt:lpstr>
      <vt:lpstr>PowerPoint Presentation</vt:lpstr>
      <vt:lpstr>1. Sơ đồ khối</vt:lpstr>
      <vt:lpstr>2. Chuẩn bị dữ liệu </vt:lpstr>
      <vt:lpstr>3. Tách từng nhịp tim </vt:lpstr>
      <vt:lpstr>4. Trích đặc trưng</vt:lpstr>
      <vt:lpstr>5. Giảm chiều dữ liệu</vt:lpstr>
      <vt:lpstr>6. Học tập chuyển đổi</vt:lpstr>
      <vt:lpstr>7. Huấn luyện và phân loại</vt:lpstr>
      <vt:lpstr>8. Thiết kế thí nghiệm (1)</vt:lpstr>
      <vt:lpstr>8. Thiết kế thí nghiệm (2)</vt:lpstr>
      <vt:lpstr>PowerPoint Presentation</vt:lpstr>
      <vt:lpstr>1. Các nhóm bệnh tim dựa theo tiêu chuẩn ANSI/AAMI EC57:1998/2012</vt:lpstr>
      <vt:lpstr>2 Kết quả thí nghiệm 1 - Khảo sát sự ảnh hưởng của hiệu ứng kéo theo “Long–tail effect” lên độ chính xác của bộ phân loại tín hiệu điện tim ECG (1)</vt:lpstr>
      <vt:lpstr>2 Kết quả thí nghiệm 1 - Khảo sát sự ảnh hưởng của hiệu ứng kéo theo “Long–tail effect” lên độ chính xác của bộ phân loại tín hiệu điện tim ECG (1)</vt:lpstr>
      <vt:lpstr>3. Kết quả thí nghiệm 2 - Đánh giá chéo bộ phân loại giữa các dây điện cực tín hiệu điện tim</vt:lpstr>
      <vt:lpstr>4. Kết quả thí nghiệm 3 - Thiết kế bộ phân loại tín hiệu điện tim dùng phương pháp học chuyển đổi LMNN</vt:lpstr>
      <vt:lpstr>5. Kết luận</vt:lpstr>
      <vt:lpstr>5. Kết luận + Các paper đã viết</vt:lpstr>
      <vt:lpstr>6. Hướng phát triển</vt:lpstr>
      <vt:lpstr>7. Tài liệu tham khảo</vt:lpstr>
      <vt:lpstr>Demo Application</vt:lpstr>
      <vt:lpstr>THE END</vt:lpstr>
      <vt:lpstr>7. Học tập chuyển đổi</vt:lpstr>
    </vt:vector>
  </TitlesOfParts>
  <Company>Privat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Phuong</dc:creator>
  <cp:keywords>CTPClassification=CTP_NT</cp:keywords>
  <cp:lastModifiedBy>Duong, Van Binh</cp:lastModifiedBy>
  <cp:revision>1914</cp:revision>
  <cp:lastPrinted>2018-05-04T17:14:43Z</cp:lastPrinted>
  <dcterms:created xsi:type="dcterms:W3CDTF">2008-06-22T13:35:55Z</dcterms:created>
  <dcterms:modified xsi:type="dcterms:W3CDTF">2018-05-04T17:30:19Z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fac64561-05c9-4196-b855-a3a6a3e3732b</vt:lpwstr>
  </property>
  <property fmtid="{D5CDD505-2E9C-101B-9397-08002B2CF9AE}" pid="3" name="CTP_TimeStamp">
    <vt:lpwstr>2018-05-04 17:30:18Z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